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80" r:id="rId4"/>
    <p:sldId id="281" r:id="rId5"/>
    <p:sldId id="277" r:id="rId6"/>
    <p:sldId id="278" r:id="rId7"/>
    <p:sldId id="276" r:id="rId8"/>
    <p:sldId id="282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BF5E-9EF3-4C3C-A485-1150F89A5FA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9DBE-CEDA-466B-ABF1-A3555457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.b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.focus@focus.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hexagon shaped banner&#10;&#10;Description automatically generated">
            <a:extLst>
              <a:ext uri="{FF2B5EF4-FFF2-40B4-BE49-F238E27FC236}">
                <a16:creationId xmlns:a16="http://schemas.microsoft.com/office/drawing/2014/main" id="{B4C5F4D2-187C-44BB-A63F-C98C3641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AEF92-48A4-1B47-F1CA-D3CB13E8C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36733" y="476815"/>
            <a:ext cx="8253743" cy="19776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512CC5-4B0D-289D-77A8-F0F71C5DEFC7}"/>
              </a:ext>
            </a:extLst>
          </p:cNvPr>
          <p:cNvSpPr txBox="1">
            <a:spLocks/>
          </p:cNvSpPr>
          <p:nvPr/>
        </p:nvSpPr>
        <p:spPr>
          <a:xfrm>
            <a:off x="5514569" y="2657213"/>
            <a:ext cx="6675907" cy="771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tx2"/>
                </a:solidFill>
              </a:rPr>
              <a:t>" Restoring Self-Respect and Building Hope"</a:t>
            </a:r>
          </a:p>
        </p:txBody>
      </p:sp>
    </p:spTree>
    <p:extLst>
      <p:ext uri="{BB962C8B-B14F-4D97-AF65-F5344CB8AC3E}">
        <p14:creationId xmlns:p14="http://schemas.microsoft.com/office/powerpoint/2010/main" val="101668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2538484" y="157624"/>
            <a:ext cx="981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Adolescent Services and Treatment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10646-E46D-78AB-62F2-46D75DBBF942}"/>
              </a:ext>
            </a:extLst>
          </p:cNvPr>
          <p:cNvSpPr txBox="1"/>
          <p:nvPr/>
        </p:nvSpPr>
        <p:spPr>
          <a:xfrm>
            <a:off x="-162229" y="2335790"/>
            <a:ext cx="121889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Over the last two years, Focus Counselling Services has received </a:t>
            </a:r>
            <a:r>
              <a:rPr lang="en-US" dirty="0">
                <a:solidFill>
                  <a:srgbClr val="374151"/>
                </a:solidFill>
                <a:latin typeface="Inter"/>
              </a:rPr>
              <a:t>nineteen</a:t>
            </a: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 referrals for adolescent services.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Out of the nineteen referrals, Focus provided outpatient treatment to eight individuals.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Age range: 11 to 18 years old, average age being 17 years old.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Inter"/>
              </a:rPr>
              <a:t>Six persons refused services and five reported occasional use and therefore did not met the threshold for SUD.</a:t>
            </a:r>
            <a:endParaRPr lang="en-US" b="0" i="0" dirty="0">
              <a:solidFill>
                <a:srgbClr val="374151"/>
              </a:solidFill>
              <a:effectLst/>
              <a:latin typeface="Inter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The common substances identified or admitted to by participants include alcohol, cannabis, ecstasy, and inhalants.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Notably, as participants approach 18 years old, they are less likely to continue treatment beyond this age.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Inter"/>
              </a:rPr>
              <a:t>Two</a:t>
            </a: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 of the </a:t>
            </a:r>
            <a:r>
              <a:rPr lang="en-US" dirty="0">
                <a:solidFill>
                  <a:srgbClr val="374151"/>
                </a:solidFill>
                <a:latin typeface="Inter"/>
              </a:rPr>
              <a:t>e</a:t>
            </a: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ight participants are currently on their recovery journey, with one set to head of to university next year.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The majority of participants reported regular cannabis use.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Half of the participants reported poly-substance use.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All participants reported that substances are easily accessible.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Inter"/>
              </a:rPr>
              <a:t>Focus Counselling Services believes that early identification and referral can lead to increased engagement and improved treatment outcomes.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Inter"/>
              </a:rPr>
              <a:t>Noted barriers to treatment success are environment, myths about the effects of continued substance use, parent or caregiver perceptions of substance use.</a:t>
            </a:r>
            <a:endParaRPr lang="en-US" b="0" i="0" dirty="0">
              <a:solidFill>
                <a:srgbClr val="374151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24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3316407" y="157624"/>
            <a:ext cx="9351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7941D"/>
                </a:solidFill>
                <a:effectLst/>
              </a:rPr>
              <a:t>Adolescent and Young Adult</a:t>
            </a:r>
          </a:p>
          <a:p>
            <a:pPr algn="ctr"/>
            <a:r>
              <a:rPr lang="en-US" sz="4400" b="1" dirty="0">
                <a:solidFill>
                  <a:srgbClr val="F7941D"/>
                </a:solidFill>
              </a:rPr>
              <a:t>Substance Use Disorder Treatment</a:t>
            </a:r>
            <a:endParaRPr lang="en-US" sz="4400" b="1" i="0" dirty="0">
              <a:solidFill>
                <a:srgbClr val="F7941D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212EA-0C44-98DB-CE61-3BA15571599A}"/>
              </a:ext>
            </a:extLst>
          </p:cNvPr>
          <p:cNvSpPr txBox="1"/>
          <p:nvPr/>
        </p:nvSpPr>
        <p:spPr>
          <a:xfrm>
            <a:off x="193343" y="2256823"/>
            <a:ext cx="1180531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Focus Counselling Services offers a flexible 10–16-week outpatient treatment program.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The program's length is tailored to individual needs and progress.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Targeted at adolescents aged 12 to 18 years.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Program length is based on the unique needs of each participant.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Progress monitoring ensures that treatment aligns with individual goals.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Participants can choose between individual or group therapy, based on their preferences and requirements.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Focus Counselling Services provides a holistic approach to address various behavioral and emotional challenges faced by adolescents.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Inter"/>
              </a:rPr>
              <a:t>The goal is to support adolescents in achieving positive, lasting change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291055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2702257" y="498818"/>
            <a:ext cx="935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Referral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22CE0-8A56-6235-0282-02E745CD78A5}"/>
              </a:ext>
            </a:extLst>
          </p:cNvPr>
          <p:cNvSpPr txBox="1"/>
          <p:nvPr/>
        </p:nvSpPr>
        <p:spPr>
          <a:xfrm>
            <a:off x="247935" y="2776898"/>
            <a:ext cx="116961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Family Members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dirty="0">
                <a:solidFill>
                  <a:srgbClr val="374151"/>
                </a:solidFill>
                <a:latin typeface="Inter"/>
              </a:rPr>
              <a:t>Church Members &amp; Clergy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dirty="0">
                <a:solidFill>
                  <a:srgbClr val="374151"/>
                </a:solidFill>
                <a:latin typeface="Inter"/>
              </a:rPr>
              <a:t>Department of Child and Family Services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dirty="0">
                <a:solidFill>
                  <a:srgbClr val="374151"/>
                </a:solidFill>
                <a:latin typeface="Inter"/>
              </a:rPr>
              <a:t>Treatment Agency's</a:t>
            </a:r>
          </a:p>
        </p:txBody>
      </p:sp>
    </p:spTree>
    <p:extLst>
      <p:ext uri="{BB962C8B-B14F-4D97-AF65-F5344CB8AC3E}">
        <p14:creationId xmlns:p14="http://schemas.microsoft.com/office/powerpoint/2010/main" val="39739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2207196" y="314538"/>
            <a:ext cx="1081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Keep It Direct and Simple - </a:t>
            </a:r>
            <a:r>
              <a:rPr lang="en-US" sz="4800" b="1" dirty="0">
                <a:solidFill>
                  <a:srgbClr val="F7941D"/>
                </a:solidFill>
                <a:latin typeface="Inter"/>
              </a:rPr>
              <a:t>KIDS</a:t>
            </a:r>
            <a:endParaRPr lang="en-US" sz="4800" b="1" i="0" dirty="0">
              <a:solidFill>
                <a:srgbClr val="F7941D"/>
              </a:solidFill>
              <a:effectLst/>
              <a:latin typeface="Int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21BC-3DBD-8DAA-0567-876307BC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316" y="2388358"/>
            <a:ext cx="3343702" cy="4056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77FD4-C22C-1484-B10C-10292709EF79}"/>
              </a:ext>
            </a:extLst>
          </p:cNvPr>
          <p:cNvSpPr txBox="1"/>
          <p:nvPr/>
        </p:nvSpPr>
        <p:spPr>
          <a:xfrm>
            <a:off x="315891" y="2289788"/>
            <a:ext cx="80057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Focus Counselling Services utilizes 10 specialized interactive journals by The Change Companies, tailored for adolescents in addiction treatment programs.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"Keep It Direct and Simple" -  A nonjudgmental focus on core concepts with a strength-based perspective.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This  approach encourages positive, lasting change in adolescents' lives.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Designed to address the unique needs of adolescents in treatment.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Adolescents will explore the challenges that led them to treatment.</a:t>
            </a:r>
          </a:p>
        </p:txBody>
      </p:sp>
    </p:spTree>
    <p:extLst>
      <p:ext uri="{BB962C8B-B14F-4D97-AF65-F5344CB8AC3E}">
        <p14:creationId xmlns:p14="http://schemas.microsoft.com/office/powerpoint/2010/main" val="17005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6F186-C929-146A-7ADD-24AF60082655}"/>
              </a:ext>
            </a:extLst>
          </p:cNvPr>
          <p:cNvSpPr txBox="1"/>
          <p:nvPr/>
        </p:nvSpPr>
        <p:spPr>
          <a:xfrm>
            <a:off x="282054" y="2399816"/>
            <a:ext cx="116278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nter"/>
              </a:rPr>
              <a:t>Participants gain practical tools and skills to foster meaningful, lasting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nter"/>
              </a:rPr>
              <a:t>The journals offer a comprehensive approach that acknowledges the importance of mental health and addiction treatment in adolescent lives.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nter"/>
              </a:rPr>
              <a:t>Focusing on strengths and positivity can motivate adolescents to make meaningful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nter"/>
              </a:rPr>
              <a:t>discussion on the potential positive outcomes, such as improved mental health and sustained recovery are held.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Inter"/>
              </a:rPr>
              <a:t>our approach and goal is to empower adolescents to address their issues and equip them with the tools to lead healthier, more fulfilling lives.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5B356-A1D2-2219-17F7-D6C09359C940}"/>
              </a:ext>
            </a:extLst>
          </p:cNvPr>
          <p:cNvSpPr txBox="1"/>
          <p:nvPr/>
        </p:nvSpPr>
        <p:spPr>
          <a:xfrm>
            <a:off x="3087055" y="240656"/>
            <a:ext cx="8822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Keep It Direct and Simple - Cont.</a:t>
            </a:r>
          </a:p>
        </p:txBody>
      </p:sp>
    </p:spTree>
    <p:extLst>
      <p:ext uri="{BB962C8B-B14F-4D97-AF65-F5344CB8AC3E}">
        <p14:creationId xmlns:p14="http://schemas.microsoft.com/office/powerpoint/2010/main" val="60203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-3429000" y="1282"/>
            <a:ext cx="1562100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-1979646" y="215066"/>
            <a:ext cx="1601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Interactive Journaling® </a:t>
            </a:r>
          </a:p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Evidence-Based Behavior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A68DC-2353-1940-FFEB-A7157A72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855" y="5055281"/>
            <a:ext cx="1443038" cy="1801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A2FC1-78CD-7771-020F-455D7C329FCD}"/>
              </a:ext>
            </a:extLst>
          </p:cNvPr>
          <p:cNvSpPr txBox="1"/>
          <p:nvPr/>
        </p:nvSpPr>
        <p:spPr>
          <a:xfrm>
            <a:off x="-1979646" y="2243871"/>
            <a:ext cx="14038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Interactive Journaling® is an evidence-based practice guiding individuals toward positive life changes.</a:t>
            </a:r>
            <a:endParaRPr lang="en-US" sz="2400" dirty="0">
              <a:solidFill>
                <a:srgbClr val="374151"/>
              </a:solidFill>
              <a:latin typeface="Inter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Client-Centered, goal-directed approach assists participants in modifying behavior as they progress through the stages of change (Prochaska &amp; Prochaska, 2016).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Utilizes evidence-based practices, including expressive writing, motivational interviewing, cognitive-behavioral therapy, and the transtheoretical model of behavior change.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Consistent across all Journals, even with varying target behaviors.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Nonconfrontational questions in participant Journals prompt self-reflection and exploration.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Encourages motivation for change, consideration of options, and the development of behavior-related goals with timelines.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Interactive Journaling® is flexible and applicable to diverse populations and settings.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74151"/>
                </a:solidFill>
                <a:effectLst/>
                <a:latin typeface="Inter"/>
              </a:rPr>
              <a:t>Empowers individuals on their journey toward positive life changes.</a:t>
            </a:r>
          </a:p>
        </p:txBody>
      </p:sp>
    </p:spTree>
    <p:extLst>
      <p:ext uri="{BB962C8B-B14F-4D97-AF65-F5344CB8AC3E}">
        <p14:creationId xmlns:p14="http://schemas.microsoft.com/office/powerpoint/2010/main" val="212809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0" y="1281"/>
            <a:ext cx="12190476" cy="7969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2593075" y="291694"/>
            <a:ext cx="9351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7941D"/>
                </a:solidFill>
                <a:effectLst/>
                <a:latin typeface="Inter"/>
              </a:rPr>
              <a:t>What About Cannabis/Marijuana?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0948D-CCC8-8374-E57C-8609426C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818" y="2586450"/>
            <a:ext cx="3155658" cy="4561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643B2-57D2-59AB-D7DB-970CB232F9C7}"/>
              </a:ext>
            </a:extLst>
          </p:cNvPr>
          <p:cNvSpPr txBox="1"/>
          <p:nvPr/>
        </p:nvSpPr>
        <p:spPr>
          <a:xfrm>
            <a:off x="-273718" y="1986449"/>
            <a:ext cx="97858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rgbClr val="374151"/>
              </a:solidFill>
              <a:effectLst/>
              <a:latin typeface="Inter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Inter"/>
              </a:rPr>
              <a:t>C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annabis is often used alongside alcohol and other substances that lead people into treatment.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This program is designed to address cannabis use among both youth and adults.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It encourages individuals to reflect on their cannabis use and make informed decisions about their future actions.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Explore the role of cannabis in one's life.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Encourage thoughtful consideration of the consequences and potential need for change.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Acknowledges that </a:t>
            </a:r>
            <a:r>
              <a:rPr lang="en-US" sz="2000" dirty="0">
                <a:solidFill>
                  <a:srgbClr val="374151"/>
                </a:solidFill>
                <a:latin typeface="Inter"/>
              </a:rPr>
              <a:t>c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annabis use often co-occurs with other substances.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Offers a nonjudgmental space for individuals to assess their choices regarding cannabis.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The program also aims to empower individuals to make informed decisions about their cannabis use.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Inter"/>
              </a:rPr>
              <a:t>Encourages dialogue and support for those seeking clarity about their relationship with Cannabis.</a:t>
            </a:r>
          </a:p>
        </p:txBody>
      </p:sp>
    </p:spTree>
    <p:extLst>
      <p:ext uri="{BB962C8B-B14F-4D97-AF65-F5344CB8AC3E}">
        <p14:creationId xmlns:p14="http://schemas.microsoft.com/office/powerpoint/2010/main" val="292604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D3B695CF-BE84-CCFF-3C78-066B9410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0" y="1282"/>
            <a:ext cx="12188952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1270E-994C-0C1A-0A0C-07DCFFD0C86B}"/>
              </a:ext>
            </a:extLst>
          </p:cNvPr>
          <p:cNvSpPr txBox="1"/>
          <p:nvPr/>
        </p:nvSpPr>
        <p:spPr>
          <a:xfrm>
            <a:off x="3766657" y="424660"/>
            <a:ext cx="833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rgbClr val="F7941D"/>
                </a:solidFill>
                <a:effectLst/>
                <a:latin typeface="Inter"/>
              </a:rPr>
              <a:t>Keep It Direct and Simple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0707C-E033-D736-1119-588FC5681388}"/>
              </a:ext>
            </a:extLst>
          </p:cNvPr>
          <p:cNvSpPr txBox="1"/>
          <p:nvPr/>
        </p:nvSpPr>
        <p:spPr>
          <a:xfrm>
            <a:off x="2344753" y="1950602"/>
            <a:ext cx="6189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atin typeface="Inter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20E5C-DA34-7223-C39E-E2A70C549077}"/>
              </a:ext>
            </a:extLst>
          </p:cNvPr>
          <p:cNvSpPr txBox="1"/>
          <p:nvPr/>
        </p:nvSpPr>
        <p:spPr>
          <a:xfrm>
            <a:off x="1690991" y="3522375"/>
            <a:ext cx="78243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Inter"/>
              </a:rPr>
              <a:t>Focus Counselling Services</a:t>
            </a:r>
          </a:p>
          <a:p>
            <a:pPr algn="ctr"/>
            <a:r>
              <a:rPr lang="en-US" sz="3200" dirty="0">
                <a:latin typeface="Inter"/>
              </a:rPr>
              <a:t>“Jerrys House #7 Barry Road</a:t>
            </a:r>
          </a:p>
          <a:p>
            <a:pPr algn="ctr"/>
            <a:r>
              <a:rPr lang="en-US" sz="3200" dirty="0">
                <a:latin typeface="Inter"/>
              </a:rPr>
              <a:t>St. George GE04</a:t>
            </a:r>
          </a:p>
          <a:p>
            <a:pPr algn="ctr"/>
            <a:r>
              <a:rPr lang="en-US" sz="3200" dirty="0">
                <a:latin typeface="Inter"/>
              </a:rPr>
              <a:t>441-2-2196</a:t>
            </a:r>
          </a:p>
          <a:p>
            <a:pPr algn="ctr"/>
            <a:r>
              <a:rPr lang="en-US" sz="3200" dirty="0">
                <a:latin typeface="Inter"/>
                <a:hlinkClick r:id="rId3"/>
              </a:rPr>
              <a:t>https://www.focus.bm</a:t>
            </a:r>
            <a:endParaRPr lang="en-US" sz="3200" dirty="0">
              <a:latin typeface="Inter"/>
            </a:endParaRPr>
          </a:p>
          <a:p>
            <a:pPr algn="ctr"/>
            <a:r>
              <a:rPr lang="en-US" sz="3200" dirty="0">
                <a:latin typeface="Inter"/>
                <a:hlinkClick r:id="rId4"/>
              </a:rPr>
              <a:t>Info.focus@focus.bm</a:t>
            </a:r>
            <a:endParaRPr lang="en-US" sz="3200" dirty="0">
              <a:latin typeface="Inter"/>
            </a:endParaRPr>
          </a:p>
          <a:p>
            <a:pPr algn="ctr"/>
            <a:endParaRPr lang="en-US" sz="3200" dirty="0"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00450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808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Inter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$corpio</dc:creator>
  <cp:lastModifiedBy>Executive Director</cp:lastModifiedBy>
  <cp:revision>82</cp:revision>
  <dcterms:created xsi:type="dcterms:W3CDTF">2015-08-08T21:22:09Z</dcterms:created>
  <dcterms:modified xsi:type="dcterms:W3CDTF">2023-11-03T04:54:23Z</dcterms:modified>
</cp:coreProperties>
</file>