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7" r:id="rId3"/>
    <p:sldId id="274" r:id="rId4"/>
    <p:sldId id="257" r:id="rId5"/>
    <p:sldId id="262" r:id="rId6"/>
    <p:sldId id="263" r:id="rId7"/>
    <p:sldId id="260" r:id="rId8"/>
    <p:sldId id="259" r:id="rId9"/>
    <p:sldId id="261" r:id="rId10"/>
    <p:sldId id="264" r:id="rId11"/>
    <p:sldId id="266" r:id="rId12"/>
    <p:sldId id="258" r:id="rId13"/>
    <p:sldId id="273" r:id="rId14"/>
    <p:sldId id="272" r:id="rId15"/>
    <p:sldId id="271" r:id="rId16"/>
    <p:sldId id="270" r:id="rId17"/>
    <p:sldId id="269" r:id="rId18"/>
    <p:sldId id="268" r:id="rId19"/>
    <p:sldId id="275" r:id="rId20"/>
    <p:sldId id="278" r:id="rId21"/>
    <p:sldId id="277" r:id="rId22"/>
    <p:sldId id="276" r:id="rId23"/>
    <p:sldId id="26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kard, Stephanie V." initials="TSV" lastIdx="1" clrIdx="0">
    <p:extLst>
      <p:ext uri="{19B8F6BF-5375-455C-9EA6-DF929625EA0E}">
        <p15:presenceInfo xmlns:p15="http://schemas.microsoft.com/office/powerpoint/2012/main" userId="S-1-5-21-1664701800-684015619-922709458-41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112" d="100"/>
          <a:sy n="112" d="100"/>
        </p:scale>
        <p:origin x="492"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6519932291072314E-2"/>
          <c:y val="3.2734682626030652E-2"/>
          <c:w val="0.94348006770892756"/>
          <c:h val="0.80753915304659163"/>
        </c:manualLayout>
      </c:layout>
      <c:barChart>
        <c:barDir val="col"/>
        <c:grouping val="clustered"/>
        <c:varyColors val="0"/>
        <c:ser>
          <c:idx val="0"/>
          <c:order val="0"/>
          <c:tx>
            <c:strRef>
              <c:f>Sheet1!$B$1</c:f>
              <c:strCache>
                <c:ptCount val="1"/>
                <c:pt idx="0">
                  <c:v>Support</c:v>
                </c:pt>
              </c:strCache>
            </c:strRef>
          </c:tx>
          <c:spPr>
            <a:solidFill>
              <a:schemeClr val="accent5">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sz="2400">
                    <a:solidFill>
                      <a:srgbClr val="FFFF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c:f>
              <c:numCache>
                <c:formatCode>General</c:formatCode>
                <c:ptCount val="1"/>
              </c:numCache>
            </c:numRef>
          </c:cat>
          <c:val>
            <c:numRef>
              <c:f>Sheet1!$B$2:$B$2</c:f>
              <c:numCache>
                <c:formatCode>General</c:formatCode>
                <c:ptCount val="1"/>
                <c:pt idx="0">
                  <c:v>87.6</c:v>
                </c:pt>
              </c:numCache>
            </c:numRef>
          </c:val>
        </c:ser>
        <c:ser>
          <c:idx val="1"/>
          <c:order val="1"/>
          <c:tx>
            <c:strRef>
              <c:f>Sheet1!$C$1</c:f>
              <c:strCache>
                <c:ptCount val="1"/>
                <c:pt idx="0">
                  <c:v>Neither</c:v>
                </c:pt>
              </c:strCache>
            </c:strRef>
          </c:tx>
          <c:spPr>
            <a:solidFill>
              <a:schemeClr val="accent5">
                <a:tint val="77000"/>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sz="2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c:f>
              <c:numCache>
                <c:formatCode>General</c:formatCode>
                <c:ptCount val="1"/>
              </c:numCache>
            </c:numRef>
          </c:cat>
          <c:val>
            <c:numRef>
              <c:f>Sheet1!$C$2:$C$2</c:f>
              <c:numCache>
                <c:formatCode>General</c:formatCode>
                <c:ptCount val="1"/>
                <c:pt idx="0">
                  <c:v>3.4</c:v>
                </c:pt>
              </c:numCache>
            </c:numRef>
          </c:val>
        </c:ser>
        <c:ser>
          <c:idx val="2"/>
          <c:order val="2"/>
          <c:tx>
            <c:strRef>
              <c:f>Sheet1!$D$1</c:f>
              <c:strCache>
                <c:ptCount val="1"/>
                <c:pt idx="0">
                  <c:v>Oppose</c:v>
                </c:pt>
              </c:strCache>
            </c:strRef>
          </c:tx>
          <c:invertIfNegative val="0"/>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c:f>
              <c:numCache>
                <c:formatCode>General</c:formatCode>
                <c:ptCount val="1"/>
              </c:numCache>
            </c:numRef>
          </c:cat>
          <c:val>
            <c:numRef>
              <c:f>Sheet1!$D$2:$D$2</c:f>
              <c:numCache>
                <c:formatCode>General</c:formatCode>
                <c:ptCount val="1"/>
                <c:pt idx="0">
                  <c:v>5.9</c:v>
                </c:pt>
              </c:numCache>
            </c:numRef>
          </c:val>
        </c:ser>
        <c:ser>
          <c:idx val="3"/>
          <c:order val="3"/>
          <c:tx>
            <c:strRef>
              <c:f>Sheet1!$E$1</c:f>
              <c:strCache>
                <c:ptCount val="1"/>
                <c:pt idx="0">
                  <c:v>Don't know</c:v>
                </c:pt>
              </c:strCache>
            </c:strRef>
          </c:tx>
          <c:invertIfNegative val="0"/>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Sheet1!$A$2:$A$2</c:f>
              <c:numCache>
                <c:formatCode>General</c:formatCode>
                <c:ptCount val="1"/>
              </c:numCache>
            </c:numRef>
          </c:cat>
          <c:val>
            <c:numRef>
              <c:f>Sheet1!$E$2:$E$2</c:f>
              <c:numCache>
                <c:formatCode>0.0</c:formatCode>
                <c:ptCount val="1"/>
                <c:pt idx="0">
                  <c:v>3</c:v>
                </c:pt>
              </c:numCache>
            </c:numRef>
          </c:val>
        </c:ser>
        <c:dLbls>
          <c:showLegendKey val="0"/>
          <c:showVal val="1"/>
          <c:showCatName val="0"/>
          <c:showSerName val="0"/>
          <c:showPercent val="0"/>
          <c:showBubbleSize val="0"/>
        </c:dLbls>
        <c:gapWidth val="65"/>
        <c:axId val="412458776"/>
        <c:axId val="412455640"/>
      </c:barChart>
      <c:catAx>
        <c:axId val="4124587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vert="horz"/>
          <a:lstStyle/>
          <a:p>
            <a:pPr>
              <a:defRPr/>
            </a:pPr>
            <a:endParaRPr lang="en-US"/>
          </a:p>
        </c:txPr>
        <c:crossAx val="412455640"/>
        <c:crosses val="autoZero"/>
        <c:auto val="1"/>
        <c:lblAlgn val="ctr"/>
        <c:lblOffset val="0"/>
        <c:noMultiLvlLbl val="0"/>
      </c:catAx>
      <c:valAx>
        <c:axId val="412455640"/>
        <c:scaling>
          <c:orientation val="minMax"/>
        </c:scaling>
        <c:delete val="1"/>
        <c:axPos val="l"/>
        <c:numFmt formatCode="General" sourceLinked="1"/>
        <c:majorTickMark val="none"/>
        <c:minorTickMark val="none"/>
        <c:tickLblPos val="none"/>
        <c:crossAx val="412458776"/>
        <c:crosses val="autoZero"/>
        <c:crossBetween val="between"/>
      </c:valAx>
      <c:spPr>
        <a:noFill/>
        <a:ln>
          <a:noFill/>
        </a:ln>
        <a:effectLst/>
      </c:spPr>
    </c:plotArea>
    <c:legend>
      <c:legendPos val="b"/>
      <c:layout>
        <c:manualLayout>
          <c:xMode val="edge"/>
          <c:yMode val="edge"/>
          <c:x val="0.5813360775406915"/>
          <c:y val="4.4467866618710314E-2"/>
          <c:w val="0.40201687511586698"/>
          <c:h val="0.53420989256728224"/>
        </c:manualLayout>
      </c:layout>
      <c:overlay val="0"/>
      <c:spPr>
        <a:solidFill>
          <a:schemeClr val="lt1">
            <a:lumMod val="95000"/>
            <a:alpha val="39000"/>
          </a:schemeClr>
        </a:solidFill>
        <a:ln>
          <a:noFill/>
        </a:ln>
        <a:effectLst/>
      </c:spPr>
      <c:txPr>
        <a:bodyPr rot="0" vert="horz"/>
        <a:lstStyle/>
        <a:p>
          <a:pPr>
            <a:defRPr sz="2000"/>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3200" b="1">
          <a:latin typeface="Gill Sans MT"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0539447860575"/>
          <c:y val="4.4030834917913715E-2"/>
          <c:w val="0.79943319351649822"/>
          <c:h val="0.83667721459567834"/>
        </c:manualLayout>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0"/>
              <c:layout>
                <c:manualLayout>
                  <c:x val="-0.1612852505333843"/>
                  <c:y val="5.3587051849270173E-3"/>
                </c:manualLayout>
              </c:layout>
              <c:tx>
                <c:rich>
                  <a:bodyPr/>
                  <a:lstStyle/>
                  <a:p>
                    <a:r>
                      <a:rPr lang="en-US" b="1" baseline="0" dirty="0" smtClean="0">
                        <a:solidFill>
                          <a:schemeClr val="tx1"/>
                        </a:solidFill>
                      </a:rPr>
                      <a:t> 46.4</a:t>
                    </a:r>
                    <a:endParaRPr lang="en-US" b="1"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766457505841828"/>
                  <c:y val="-2.9472878517098691E-2"/>
                </c:manualLayout>
              </c:layout>
              <c:tx>
                <c:rich>
                  <a:bodyPr/>
                  <a:lstStyle/>
                  <a:p>
                    <a:r>
                      <a:rPr lang="en-US" b="1" baseline="0" dirty="0" smtClean="0">
                        <a:solidFill>
                          <a:schemeClr val="tx1"/>
                        </a:solidFill>
                      </a:rPr>
                      <a:t> </a:t>
                    </a:r>
                    <a:fld id="{4A0DF21B-1DC8-4AEA-B6C3-EDFFA873435C}" type="VALUE">
                      <a:rPr lang="en-US" b="1" baseline="0" smtClean="0">
                        <a:solidFill>
                          <a:schemeClr val="tx1"/>
                        </a:solidFill>
                      </a:rPr>
                      <a:pPr/>
                      <a:t>[VALUE]</a:t>
                    </a:fld>
                    <a:endParaRPr lang="en-US" b="1" baseline="0" dirty="0" smtClean="0">
                      <a:solidFill>
                        <a:schemeClr val="tx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2"/>
              <c:tx>
                <c:rich>
                  <a:bodyPr/>
                  <a:lstStyle/>
                  <a:p>
                    <a:fld id="{F7E1C6B4-F54F-437D-90CE-0E63D00BEE94}" type="VALUE">
                      <a:rPr lang="en-US" b="1" baseline="0" smtClean="0">
                        <a:solidFill>
                          <a:schemeClr val="tx1"/>
                        </a:solidFill>
                      </a:rPr>
                      <a:pPr/>
                      <a:t>[VALUE]</a:t>
                    </a:fld>
                    <a:endParaRPr lang="en-US"/>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General</c:formatCode>
                <c:ptCount val="3"/>
                <c:pt idx="0">
                  <c:v>46.4</c:v>
                </c:pt>
                <c:pt idx="1">
                  <c:v>51.7</c:v>
                </c:pt>
                <c:pt idx="2" formatCode="0.0">
                  <c:v>1.8</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5.9335474933760544E-3"/>
          <c:y val="7.3964899637148128E-3"/>
          <c:w val="0.23751908975531247"/>
          <c:h val="0.215591258221867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4423345908321"/>
          <c:y val="6.2406772919171558E-2"/>
          <c:w val="0.85354330708661419"/>
          <c:h val="0.77165037923646462"/>
        </c:manualLayout>
      </c:layout>
      <c:barChart>
        <c:barDir val="col"/>
        <c:grouping val="clustered"/>
        <c:varyColors val="0"/>
        <c:ser>
          <c:idx val="0"/>
          <c:order val="0"/>
          <c:invertIfNegative val="0"/>
          <c:dLbls>
            <c:dLbl>
              <c:idx val="0"/>
              <c:tx>
                <c:rich>
                  <a:bodyPr/>
                  <a:lstStyle/>
                  <a:p>
                    <a:r>
                      <a:rPr lang="en-US"/>
                      <a:t>11.3</a:t>
                    </a:r>
                  </a:p>
                </c:rich>
              </c:tx>
              <c:dLblPos val="in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1417910447761194"/>
                </c:manualLayout>
              </c:layout>
              <c:tx>
                <c:rich>
                  <a:bodyPr/>
                  <a:lstStyle/>
                  <a:p>
                    <a:r>
                      <a:rPr lang="en-US"/>
                      <a:t>29.1</a:t>
                    </a:r>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17.4</a:t>
                    </a:r>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Word]Sheet7'!$A$59:$A$61</c:f>
              <c:strCache>
                <c:ptCount val="3"/>
                <c:pt idx="0">
                  <c:v>Treated for substance use</c:v>
                </c:pt>
                <c:pt idx="1">
                  <c:v>Received counseling or rehabilitation</c:v>
                </c:pt>
                <c:pt idx="2">
                  <c:v>Need treatment     for drug use</c:v>
                </c:pt>
              </c:strCache>
            </c:strRef>
          </c:cat>
          <c:val>
            <c:numRef>
              <c:f>'[Chart in Microsoft Word]Sheet7'!$B$59:$B$61</c:f>
              <c:numCache>
                <c:formatCode>General</c:formatCode>
                <c:ptCount val="3"/>
                <c:pt idx="0">
                  <c:v>13.9</c:v>
                </c:pt>
                <c:pt idx="1">
                  <c:v>35.799999999999997</c:v>
                </c:pt>
                <c:pt idx="2">
                  <c:v>21.4</c:v>
                </c:pt>
              </c:numCache>
            </c:numRef>
          </c:val>
        </c:ser>
        <c:dLbls>
          <c:showLegendKey val="0"/>
          <c:showVal val="0"/>
          <c:showCatName val="0"/>
          <c:showSerName val="0"/>
          <c:showPercent val="0"/>
          <c:showBubbleSize val="0"/>
        </c:dLbls>
        <c:gapWidth val="50"/>
        <c:axId val="436898336"/>
        <c:axId val="436902648"/>
      </c:barChart>
      <c:catAx>
        <c:axId val="436898336"/>
        <c:scaling>
          <c:orientation val="minMax"/>
        </c:scaling>
        <c:delete val="0"/>
        <c:axPos val="b"/>
        <c:numFmt formatCode="General" sourceLinked="0"/>
        <c:majorTickMark val="out"/>
        <c:minorTickMark val="none"/>
        <c:tickLblPos val="nextTo"/>
        <c:txPr>
          <a:bodyPr/>
          <a:lstStyle/>
          <a:p>
            <a:pPr>
              <a:defRPr sz="900"/>
            </a:pPr>
            <a:endParaRPr lang="en-US"/>
          </a:p>
        </c:txPr>
        <c:crossAx val="436902648"/>
        <c:crosses val="autoZero"/>
        <c:auto val="1"/>
        <c:lblAlgn val="ctr"/>
        <c:lblOffset val="0"/>
        <c:noMultiLvlLbl val="0"/>
      </c:catAx>
      <c:valAx>
        <c:axId val="436902648"/>
        <c:scaling>
          <c:orientation val="minMax"/>
        </c:scaling>
        <c:delete val="0"/>
        <c:axPos val="l"/>
        <c:title>
          <c:tx>
            <c:rich>
              <a:bodyPr rot="-5400000" vert="horz"/>
              <a:lstStyle/>
              <a:p>
                <a:pPr>
                  <a:defRPr/>
                </a:pPr>
                <a:r>
                  <a:rPr lang="en-US" sz="800"/>
                  <a:t>Proportion of Survey Respondents (%)</a:t>
                </a:r>
              </a:p>
            </c:rich>
          </c:tx>
          <c:layout>
            <c:manualLayout>
              <c:xMode val="edge"/>
              <c:yMode val="edge"/>
              <c:x val="9.4398045693630007E-3"/>
              <c:y val="8.0195177956372002E-2"/>
            </c:manualLayout>
          </c:layout>
          <c:overlay val="0"/>
        </c:title>
        <c:numFmt formatCode="General" sourceLinked="1"/>
        <c:majorTickMark val="out"/>
        <c:minorTickMark val="none"/>
        <c:tickLblPos val="nextTo"/>
        <c:txPr>
          <a:bodyPr/>
          <a:lstStyle/>
          <a:p>
            <a:pPr>
              <a:defRPr sz="800"/>
            </a:pPr>
            <a:endParaRPr lang="en-US"/>
          </a:p>
        </c:txPr>
        <c:crossAx val="436898336"/>
        <c:crosses val="autoZero"/>
        <c:crossBetween val="between"/>
      </c:valAx>
      <c:spPr>
        <a:solidFill>
          <a:schemeClr val="accent3">
            <a:lumMod val="20000"/>
            <a:lumOff val="80000"/>
          </a:schemeClr>
        </a:solidFill>
      </c:spPr>
    </c:plotArea>
    <c:plotVisOnly val="1"/>
    <c:dispBlanksAs val="gap"/>
    <c:showDLblsOverMax val="0"/>
  </c:chart>
  <c:spPr>
    <a:ln w="3175">
      <a:solidFill>
        <a:sysClr val="windowText" lastClr="000000"/>
      </a:solidFill>
    </a:ln>
  </c:spPr>
  <c:txPr>
    <a:bodyPr/>
    <a:lstStyle/>
    <a:p>
      <a:pPr>
        <a:defRPr>
          <a:latin typeface="Tw Cen MT"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865429431940491"/>
          <c:y val="0.1773800657589282"/>
          <c:w val="0.85134561385321972"/>
          <c:h val="0.82261994087708035"/>
        </c:manualLayout>
      </c:layout>
      <c:pie3DChart>
        <c:varyColors val="1"/>
        <c:ser>
          <c:idx val="0"/>
          <c:order val="0"/>
          <c:dPt>
            <c:idx val="0"/>
            <c:bubble3D val="0"/>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a:sp3d/>
            </c:spPr>
          </c:dPt>
          <c:dPt>
            <c:idx val="1"/>
            <c:bubble3D val="0"/>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a:sp3d/>
            </c:spPr>
          </c:dPt>
          <c:dLbls>
            <c:dLbl>
              <c:idx val="0"/>
              <c:tx>
                <c:rich>
                  <a:bodyPr/>
                  <a:lstStyle/>
                  <a:p>
                    <a:fld id="{1ADC2EEC-D576-4D92-B957-65A072F39658}" type="CATEGORYNAME">
                      <a:rPr lang="en-US"/>
                      <a:pPr/>
                      <a:t>[CATEGORY NAME]</a:t>
                    </a:fld>
                    <a:r>
                      <a:rPr lang="en-US" baseline="0" dirty="0"/>
                      <a:t>
</a:t>
                    </a:r>
                    <a:r>
                      <a:rPr lang="en-US" baseline="0" dirty="0" smtClean="0"/>
                      <a:t>7.8%</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1"/>
              <c:tx>
                <c:rich>
                  <a:bodyPr/>
                  <a:lstStyle/>
                  <a:p>
                    <a:fld id="{98F680A6-7524-4213-9858-859844B35032}" type="CATEGORYNAME">
                      <a:rPr lang="en-US"/>
                      <a:pPr/>
                      <a:t>[CATEGORY NAME]</a:t>
                    </a:fld>
                    <a:r>
                      <a:rPr lang="en-US" baseline="0" dirty="0"/>
                      <a:t>
</a:t>
                    </a:r>
                    <a:r>
                      <a:rPr lang="en-US" baseline="0" dirty="0" smtClean="0"/>
                      <a:t>72.6%</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'[Chart in Microsoft Word]Sheet7'!$B$100:$B$101</c:f>
              <c:strCache>
                <c:ptCount val="2"/>
                <c:pt idx="0">
                  <c:v>Yes</c:v>
                </c:pt>
                <c:pt idx="1">
                  <c:v>No</c:v>
                </c:pt>
              </c:strCache>
            </c:strRef>
          </c:cat>
          <c:val>
            <c:numRef>
              <c:f>'[Chart in Microsoft Word]Sheet7'!$E$100:$E$101</c:f>
              <c:numCache>
                <c:formatCode>General</c:formatCode>
                <c:ptCount val="2"/>
                <c:pt idx="0">
                  <c:v>9.6999999999999993</c:v>
                </c:pt>
                <c:pt idx="1">
                  <c:v>89.8</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Word]Sheet1'!$B$3:$B$6</c:f>
              <c:strCache>
                <c:ptCount val="4"/>
                <c:pt idx="0">
                  <c:v>None</c:v>
                </c:pt>
                <c:pt idx="1">
                  <c:v>One Time</c:v>
                </c:pt>
                <c:pt idx="2">
                  <c:v>Two - Five Times</c:v>
                </c:pt>
                <c:pt idx="3">
                  <c:v>More than 5 Times</c:v>
                </c:pt>
              </c:strCache>
            </c:strRef>
          </c:cat>
          <c:val>
            <c:numRef>
              <c:f>'[Chart in Microsoft Word]Sheet1'!$C$3:$C$6</c:f>
            </c:numRef>
          </c:val>
        </c:ser>
        <c:ser>
          <c:idx val="1"/>
          <c:order val="1"/>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Word]Sheet1'!$B$3:$B$6</c:f>
              <c:strCache>
                <c:ptCount val="4"/>
                <c:pt idx="0">
                  <c:v>None</c:v>
                </c:pt>
                <c:pt idx="1">
                  <c:v>One Time</c:v>
                </c:pt>
                <c:pt idx="2">
                  <c:v>Two - Five Times</c:v>
                </c:pt>
                <c:pt idx="3">
                  <c:v>More than 5 Times</c:v>
                </c:pt>
              </c:strCache>
            </c:strRef>
          </c:cat>
          <c:val>
            <c:numRef>
              <c:f>'[Chart in Microsoft Word]Sheet1'!$D$3:$D$6</c:f>
            </c:numRef>
          </c:val>
        </c:ser>
        <c:ser>
          <c:idx val="2"/>
          <c:order val="2"/>
          <c:spPr>
            <a:solidFill>
              <a:srgbClr val="760000"/>
            </a:solidFill>
          </c:spPr>
          <c:invertIfNegative val="0"/>
          <c:dLbls>
            <c:dLbl>
              <c:idx val="0"/>
              <c:tx>
                <c:rich>
                  <a:bodyPr/>
                  <a:lstStyle/>
                  <a:p>
                    <a:r>
                      <a:rPr lang="en-US"/>
                      <a:t>18.3</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13.0</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29.1</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t>19.6</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Word]Sheet1'!$B$3:$B$6</c:f>
              <c:strCache>
                <c:ptCount val="4"/>
                <c:pt idx="0">
                  <c:v>None</c:v>
                </c:pt>
                <c:pt idx="1">
                  <c:v>One Time</c:v>
                </c:pt>
                <c:pt idx="2">
                  <c:v>Two - Five Times</c:v>
                </c:pt>
                <c:pt idx="3">
                  <c:v>More than 5 Times</c:v>
                </c:pt>
              </c:strCache>
            </c:strRef>
          </c:cat>
          <c:val>
            <c:numRef>
              <c:f>'[Chart in Microsoft Word]Sheet1'!$E$3:$E$6</c:f>
              <c:numCache>
                <c:formatCode>###0.0</c:formatCode>
                <c:ptCount val="4"/>
                <c:pt idx="0">
                  <c:v>22.580645161290324</c:v>
                </c:pt>
                <c:pt idx="1">
                  <c:v>16.129032258064516</c:v>
                </c:pt>
                <c:pt idx="2">
                  <c:v>36.021505376344088</c:v>
                </c:pt>
                <c:pt idx="3">
                  <c:v>24.193548387096776</c:v>
                </c:pt>
              </c:numCache>
            </c:numRef>
          </c:val>
        </c:ser>
        <c:dLbls>
          <c:showLegendKey val="0"/>
          <c:showVal val="1"/>
          <c:showCatName val="0"/>
          <c:showSerName val="0"/>
          <c:showPercent val="0"/>
          <c:showBubbleSize val="0"/>
        </c:dLbls>
        <c:gapWidth val="30"/>
        <c:axId val="436903040"/>
        <c:axId val="436904216"/>
      </c:barChart>
      <c:catAx>
        <c:axId val="436903040"/>
        <c:scaling>
          <c:orientation val="minMax"/>
        </c:scaling>
        <c:delete val="0"/>
        <c:axPos val="l"/>
        <c:numFmt formatCode="General" sourceLinked="0"/>
        <c:majorTickMark val="none"/>
        <c:minorTickMark val="none"/>
        <c:tickLblPos val="nextTo"/>
        <c:txPr>
          <a:bodyPr/>
          <a:lstStyle/>
          <a:p>
            <a:pPr>
              <a:defRPr sz="900"/>
            </a:pPr>
            <a:endParaRPr lang="en-US"/>
          </a:p>
        </c:txPr>
        <c:crossAx val="436904216"/>
        <c:crosses val="autoZero"/>
        <c:auto val="1"/>
        <c:lblAlgn val="ctr"/>
        <c:lblOffset val="100"/>
        <c:noMultiLvlLbl val="0"/>
      </c:catAx>
      <c:valAx>
        <c:axId val="436904216"/>
        <c:scaling>
          <c:orientation val="minMax"/>
        </c:scaling>
        <c:delete val="1"/>
        <c:axPos val="b"/>
        <c:numFmt formatCode="###0.0" sourceLinked="1"/>
        <c:majorTickMark val="out"/>
        <c:minorTickMark val="none"/>
        <c:tickLblPos val="nextTo"/>
        <c:crossAx val="4369030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blipFill>
                <a:blip xmlns:r="http://schemas.openxmlformats.org/officeDocument/2006/relationships" r:embed="rId3"/>
                <a:tile tx="0" ty="0" sx="100000" sy="100000" flip="none" algn="tl"/>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tx1"/>
              </a:solidFill>
              <a:ln>
                <a:noFill/>
              </a:ln>
              <a:effectLst>
                <a:outerShdw blurRad="40000" dist="23000" dir="5400000" rotWithShape="0">
                  <a:schemeClr val="tx1">
                    <a:alpha val="35000"/>
                  </a:schemeClr>
                </a:outerShdw>
              </a:effectLst>
              <a:scene3d>
                <a:camera prst="orthographicFront">
                  <a:rot lat="0" lon="0" rev="0"/>
                </a:camera>
                <a:lightRig rig="threePt" dir="t">
                  <a:rot lat="0" lon="0" rev="1200000"/>
                </a:lightRig>
              </a:scene3d>
              <a:sp3d>
                <a:bevelT w="63500" h="25400"/>
              </a:sp3d>
            </c:spPr>
          </c:dPt>
          <c:dPt>
            <c:idx val="2"/>
            <c:invertIfNegative val="0"/>
            <c:bubble3D val="0"/>
            <c:spPr>
              <a:blipFill>
                <a:blip xmlns:r="http://schemas.openxmlformats.org/officeDocument/2006/relationships" r:embed="rId3"/>
                <a:tile tx="0" ty="0" sx="100000" sy="100000" flip="none" algn="tl"/>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Brought illegal drugs in past year</c:v>
                </c:pt>
                <c:pt idx="1">
                  <c:v>Sold illegal drugs in past year</c:v>
                </c:pt>
                <c:pt idx="2">
                  <c:v>Brought illegal drugs in past month</c:v>
                </c:pt>
                <c:pt idx="3">
                  <c:v>Sold illegal drugs in past month</c:v>
                </c:pt>
              </c:strCache>
            </c:strRef>
          </c:cat>
          <c:val>
            <c:numRef>
              <c:f>Sheet1!$B$2:$B$5</c:f>
              <c:numCache>
                <c:formatCode>General</c:formatCode>
                <c:ptCount val="4"/>
                <c:pt idx="0">
                  <c:v>46.5</c:v>
                </c:pt>
                <c:pt idx="1">
                  <c:v>18.3</c:v>
                </c:pt>
                <c:pt idx="2">
                  <c:v>39.1</c:v>
                </c:pt>
                <c:pt idx="3">
                  <c:v>14.8</c:v>
                </c:pt>
              </c:numCache>
            </c:numRef>
          </c:val>
        </c:ser>
        <c:dLbls>
          <c:dLblPos val="outEnd"/>
          <c:showLegendKey val="0"/>
          <c:showVal val="1"/>
          <c:showCatName val="0"/>
          <c:showSerName val="0"/>
          <c:showPercent val="0"/>
          <c:showBubbleSize val="0"/>
        </c:dLbls>
        <c:gapWidth val="100"/>
        <c:overlap val="-24"/>
        <c:axId val="410743976"/>
        <c:axId val="410742016"/>
      </c:barChart>
      <c:catAx>
        <c:axId val="4107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0742016"/>
        <c:crosses val="autoZero"/>
        <c:auto val="1"/>
        <c:lblAlgn val="ctr"/>
        <c:lblOffset val="100"/>
        <c:noMultiLvlLbl val="0"/>
      </c:catAx>
      <c:valAx>
        <c:axId val="41074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Proportion of Survey Respondents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0743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Pt>
            <c:idx val="0"/>
            <c:invertIfNegative val="0"/>
            <c:bubble3D val="0"/>
          </c:dPt>
          <c:dPt>
            <c:idx val="1"/>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You Belong to a Gang</c:v>
                </c:pt>
                <c:pt idx="1">
                  <c:v>Friends/family members belong to a Gang</c:v>
                </c:pt>
              </c:strCache>
            </c:strRef>
          </c:cat>
          <c:val>
            <c:numRef>
              <c:f>Sheet1!$B$2:$B$3</c:f>
              <c:numCache>
                <c:formatCode>General</c:formatCode>
                <c:ptCount val="2"/>
                <c:pt idx="0">
                  <c:v>13.5</c:v>
                </c:pt>
                <c:pt idx="1">
                  <c:v>20.399999999999999</c:v>
                </c:pt>
              </c:numCache>
            </c:numRef>
          </c:val>
        </c:ser>
        <c:dLbls>
          <c:dLblPos val="inEnd"/>
          <c:showLegendKey val="0"/>
          <c:showVal val="1"/>
          <c:showCatName val="0"/>
          <c:showSerName val="0"/>
          <c:showPercent val="0"/>
          <c:showBubbleSize val="0"/>
        </c:dLbls>
        <c:gapWidth val="80"/>
        <c:overlap val="25"/>
        <c:axId val="436897944"/>
        <c:axId val="413804728"/>
      </c:barChart>
      <c:catAx>
        <c:axId val="4368979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solidFill>
                <a:latin typeface="+mn-lt"/>
                <a:ea typeface="+mn-ea"/>
                <a:cs typeface="+mn-cs"/>
              </a:defRPr>
            </a:pPr>
            <a:endParaRPr lang="en-US"/>
          </a:p>
        </c:txPr>
        <c:crossAx val="413804728"/>
        <c:crosses val="autoZero"/>
        <c:auto val="1"/>
        <c:lblAlgn val="ctr"/>
        <c:lblOffset val="100"/>
        <c:noMultiLvlLbl val="0"/>
      </c:catAx>
      <c:valAx>
        <c:axId val="413804728"/>
        <c:scaling>
          <c:orientation val="minMax"/>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r>
                  <a:rPr lang="en-US">
                    <a:solidFill>
                      <a:schemeClr val="tx1"/>
                    </a:solidFill>
                  </a:rPr>
                  <a:t>Proportion of Survey Respondents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en-US"/>
          </a:p>
        </c:txPr>
        <c:crossAx val="436897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8-22T13:12:49.324"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B8736-1A03-4805-A106-7348A6A0B176}"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en-US"/>
        </a:p>
      </dgm:t>
    </dgm:pt>
    <dgm:pt modelId="{545DE32E-1A6D-4741-88A0-80AB613668EF}">
      <dgm:prSet/>
      <dgm:spPr/>
      <dgm:t>
        <a:bodyPr/>
        <a:lstStyle/>
        <a:p>
          <a:pPr algn="ctr" rtl="0"/>
          <a:r>
            <a:rPr lang="en-US" b="1" dirty="0" smtClean="0"/>
            <a:t>March 2018</a:t>
          </a:r>
          <a:endParaRPr lang="en-US" b="1" dirty="0"/>
        </a:p>
      </dgm:t>
    </dgm:pt>
    <dgm:pt modelId="{AECB3DA0-9A8E-40F2-915A-554AC6DB13AE}" type="parTrans" cxnId="{CE390B52-D575-4BC0-B02D-F07351E92600}">
      <dgm:prSet/>
      <dgm:spPr/>
      <dgm:t>
        <a:bodyPr/>
        <a:lstStyle/>
        <a:p>
          <a:pPr algn="ctr"/>
          <a:endParaRPr lang="en-US"/>
        </a:p>
      </dgm:t>
    </dgm:pt>
    <dgm:pt modelId="{480C05FC-C843-4727-AF21-E9EA88F32A73}" type="sibTrans" cxnId="{CE390B52-D575-4BC0-B02D-F07351E92600}">
      <dgm:prSet/>
      <dgm:spPr/>
      <dgm:t>
        <a:bodyPr/>
        <a:lstStyle/>
        <a:p>
          <a:pPr algn="ctr"/>
          <a:endParaRPr lang="en-US"/>
        </a:p>
      </dgm:t>
    </dgm:pt>
    <dgm:pt modelId="{74492719-D207-4D26-8CFC-2AD756A48636}">
      <dgm:prSet custT="1"/>
      <dgm:spPr/>
      <dgm:t>
        <a:bodyPr/>
        <a:lstStyle/>
        <a:p>
          <a:pPr algn="ctr"/>
          <a:endParaRPr lang="en-US" sz="3600" b="1" dirty="0" smtClean="0">
            <a:solidFill>
              <a:srgbClr val="FFFF00"/>
            </a:solidFill>
            <a:latin typeface="Gill Sans MT" panose="020B0502020104020203" pitchFamily="34" charset="0"/>
          </a:endParaRPr>
        </a:p>
        <a:p>
          <a:pPr algn="ctr"/>
          <a:r>
            <a:rPr lang="en-US" sz="4000" b="1" dirty="0" smtClean="0">
              <a:solidFill>
                <a:srgbClr val="FFFF00"/>
              </a:solidFill>
              <a:latin typeface="Gill Sans MT" panose="020B0502020104020203" pitchFamily="34" charset="0"/>
            </a:rPr>
            <a:t>56.1% </a:t>
          </a:r>
          <a:r>
            <a:rPr lang="en-US" sz="3600" dirty="0" smtClean="0">
              <a:latin typeface="Gill Sans MT" panose="020B0502020104020203" pitchFamily="34" charset="0"/>
            </a:rPr>
            <a:t>female </a:t>
          </a:r>
        </a:p>
        <a:p>
          <a:pPr algn="ctr"/>
          <a:r>
            <a:rPr lang="en-US" sz="4000" b="1" dirty="0" smtClean="0">
              <a:solidFill>
                <a:srgbClr val="FFFF00"/>
              </a:solidFill>
              <a:latin typeface="Gill Sans MT" panose="020B0502020104020203" pitchFamily="34" charset="0"/>
            </a:rPr>
            <a:t>39.4 % </a:t>
          </a:r>
          <a:r>
            <a:rPr lang="en-US" sz="3600" dirty="0" smtClean="0">
              <a:latin typeface="Gill Sans MT" panose="020B0502020104020203" pitchFamily="34" charset="0"/>
            </a:rPr>
            <a:t>46-64 years old</a:t>
          </a:r>
          <a:endParaRPr lang="en-US" sz="3600" dirty="0">
            <a:latin typeface="Gill Sans MT" panose="020B0502020104020203" pitchFamily="34" charset="0"/>
          </a:endParaRPr>
        </a:p>
      </dgm:t>
    </dgm:pt>
    <dgm:pt modelId="{333589FE-AB01-4F5C-B669-E9CCF6453EAE}" type="parTrans" cxnId="{6CB5BC75-D8F5-4A72-9A54-6BE8264BBFC4}">
      <dgm:prSet/>
      <dgm:spPr/>
      <dgm:t>
        <a:bodyPr/>
        <a:lstStyle/>
        <a:p>
          <a:pPr algn="ctr"/>
          <a:endParaRPr lang="en-US"/>
        </a:p>
      </dgm:t>
    </dgm:pt>
    <dgm:pt modelId="{FF13D9CD-CEB1-4765-855A-A9B9CD4D6395}" type="sibTrans" cxnId="{6CB5BC75-D8F5-4A72-9A54-6BE8264BBFC4}">
      <dgm:prSet/>
      <dgm:spPr/>
      <dgm:t>
        <a:bodyPr/>
        <a:lstStyle/>
        <a:p>
          <a:pPr algn="ctr"/>
          <a:endParaRPr lang="en-US"/>
        </a:p>
      </dgm:t>
    </dgm:pt>
    <dgm:pt modelId="{07D26E8F-98F8-402D-B550-A723227D15C1}">
      <dgm:prSet custT="1"/>
      <dgm:spPr/>
      <dgm:t>
        <a:bodyPr/>
        <a:lstStyle/>
        <a:p>
          <a:pPr algn="ctr"/>
          <a:endParaRPr lang="en-US" sz="4000" b="1" dirty="0" smtClean="0">
            <a:solidFill>
              <a:srgbClr val="FFFF00"/>
            </a:solidFill>
            <a:latin typeface="Gill Sans MT" panose="020B0502020104020203" pitchFamily="34" charset="0"/>
          </a:endParaRPr>
        </a:p>
        <a:p>
          <a:pPr algn="ctr"/>
          <a:r>
            <a:rPr lang="en-US" sz="4000" b="1" dirty="0" smtClean="0">
              <a:solidFill>
                <a:srgbClr val="FFFF00"/>
              </a:solidFill>
              <a:latin typeface="Gill Sans MT" panose="020B0502020104020203" pitchFamily="34" charset="0"/>
            </a:rPr>
            <a:t>52.7% </a:t>
          </a:r>
          <a:r>
            <a:rPr lang="en-US" sz="3600" dirty="0" smtClean="0">
              <a:latin typeface="Gill Sans MT" panose="020B0502020104020203" pitchFamily="34" charset="0"/>
            </a:rPr>
            <a:t>married</a:t>
          </a:r>
          <a:r>
            <a:rPr lang="en-US" sz="4000" dirty="0" smtClean="0">
              <a:latin typeface="Gill Sans MT" panose="020B0502020104020203" pitchFamily="34" charset="0"/>
            </a:rPr>
            <a:t> </a:t>
          </a:r>
        </a:p>
        <a:p>
          <a:pPr algn="ctr"/>
          <a:r>
            <a:rPr lang="en-US" sz="4000" b="1" dirty="0" smtClean="0">
              <a:solidFill>
                <a:srgbClr val="FFFF00"/>
              </a:solidFill>
              <a:latin typeface="Gill Sans MT" panose="020B0502020104020203" pitchFamily="34" charset="0"/>
            </a:rPr>
            <a:t>55.7% </a:t>
          </a:r>
          <a:r>
            <a:rPr lang="en-US" sz="3600" dirty="0" smtClean="0">
              <a:latin typeface="Gill Sans MT" panose="020B0502020104020203" pitchFamily="34" charset="0"/>
            </a:rPr>
            <a:t>black</a:t>
          </a:r>
          <a:endParaRPr lang="en-US" sz="3600" dirty="0">
            <a:latin typeface="Gill Sans MT" panose="020B0502020104020203" pitchFamily="34" charset="0"/>
          </a:endParaRPr>
        </a:p>
      </dgm:t>
    </dgm:pt>
    <dgm:pt modelId="{57E05F6E-3B9D-429C-9A7A-7040D2F2E8F8}" type="parTrans" cxnId="{CA368CF6-337B-4C9E-8BBE-8F9215FBC538}">
      <dgm:prSet/>
      <dgm:spPr/>
      <dgm:t>
        <a:bodyPr/>
        <a:lstStyle/>
        <a:p>
          <a:pPr algn="ctr"/>
          <a:endParaRPr lang="en-US"/>
        </a:p>
      </dgm:t>
    </dgm:pt>
    <dgm:pt modelId="{AF8BBB02-D985-4866-BAF9-029115526FA8}" type="sibTrans" cxnId="{CA368CF6-337B-4C9E-8BBE-8F9215FBC538}">
      <dgm:prSet/>
      <dgm:spPr/>
      <dgm:t>
        <a:bodyPr/>
        <a:lstStyle/>
        <a:p>
          <a:pPr algn="ctr"/>
          <a:endParaRPr lang="en-US"/>
        </a:p>
      </dgm:t>
    </dgm:pt>
    <dgm:pt modelId="{DA4AC1BD-E637-45E4-9F5C-29EB52FF840F}">
      <dgm:prSet custT="1"/>
      <dgm:spPr/>
      <dgm:t>
        <a:bodyPr/>
        <a:lstStyle/>
        <a:p>
          <a:pPr algn="ctr"/>
          <a:r>
            <a:rPr lang="en-US" sz="4000" b="1" dirty="0" smtClean="0">
              <a:solidFill>
                <a:srgbClr val="FFFF00"/>
              </a:solidFill>
              <a:latin typeface="Gill Sans MT" panose="020B0502020104020203" pitchFamily="34" charset="0"/>
            </a:rPr>
            <a:t>15.6% </a:t>
          </a:r>
          <a:r>
            <a:rPr lang="en-US" sz="3600" dirty="0" smtClean="0">
              <a:latin typeface="Gill Sans MT" panose="020B0502020104020203" pitchFamily="34" charset="0"/>
            </a:rPr>
            <a:t>Pembroke</a:t>
          </a:r>
          <a:r>
            <a:rPr lang="en-US" sz="4000" dirty="0" smtClean="0">
              <a:latin typeface="Gill Sans MT" panose="020B0502020104020203" pitchFamily="34" charset="0"/>
            </a:rPr>
            <a:t> </a:t>
          </a:r>
        </a:p>
        <a:p>
          <a:pPr algn="ctr"/>
          <a:r>
            <a:rPr lang="en-US" sz="4000" b="1" dirty="0" smtClean="0">
              <a:solidFill>
                <a:srgbClr val="FFFF00"/>
              </a:solidFill>
              <a:latin typeface="Gill Sans MT" panose="020B0502020104020203" pitchFamily="34" charset="0"/>
            </a:rPr>
            <a:t>34.7% </a:t>
          </a:r>
          <a:r>
            <a:rPr lang="en-US" sz="3600" dirty="0" smtClean="0">
              <a:latin typeface="Gill Sans MT" panose="020B0502020104020203" pitchFamily="34" charset="0"/>
            </a:rPr>
            <a:t>High School Diploma</a:t>
          </a:r>
          <a:endParaRPr lang="en-US" sz="3600" dirty="0">
            <a:latin typeface="Gill Sans MT" panose="020B0502020104020203" pitchFamily="34" charset="0"/>
          </a:endParaRPr>
        </a:p>
      </dgm:t>
    </dgm:pt>
    <dgm:pt modelId="{20EFEAFA-29FA-43FC-8624-EE72717C4398}" type="parTrans" cxnId="{A40B54ED-8440-4850-B897-F8E6450947B4}">
      <dgm:prSet/>
      <dgm:spPr/>
      <dgm:t>
        <a:bodyPr/>
        <a:lstStyle/>
        <a:p>
          <a:pPr algn="ctr"/>
          <a:endParaRPr lang="en-US"/>
        </a:p>
      </dgm:t>
    </dgm:pt>
    <dgm:pt modelId="{C1968DC9-49DA-4237-8123-9DCD06861726}" type="sibTrans" cxnId="{A40B54ED-8440-4850-B897-F8E6450947B4}">
      <dgm:prSet/>
      <dgm:spPr/>
      <dgm:t>
        <a:bodyPr/>
        <a:lstStyle/>
        <a:p>
          <a:pPr algn="ctr"/>
          <a:endParaRPr lang="en-US"/>
        </a:p>
      </dgm:t>
    </dgm:pt>
    <dgm:pt modelId="{72565CAF-4033-4ACE-908A-C37FBBED189C}">
      <dgm:prSet custT="1"/>
      <dgm:spPr/>
      <dgm:t>
        <a:bodyPr/>
        <a:lstStyle/>
        <a:p>
          <a:pPr algn="ctr"/>
          <a:r>
            <a:rPr lang="en-US" sz="4000" b="1" dirty="0" smtClean="0">
              <a:solidFill>
                <a:srgbClr val="FFFF00"/>
              </a:solidFill>
              <a:latin typeface="Gill Sans MT" panose="020B0502020104020203" pitchFamily="34" charset="0"/>
            </a:rPr>
            <a:t>40.8% </a:t>
          </a:r>
          <a:r>
            <a:rPr lang="en-US" sz="3600" b="0" dirty="0" smtClean="0">
              <a:solidFill>
                <a:schemeClr val="bg1"/>
              </a:solidFill>
              <a:latin typeface="Gill Sans MT" panose="020B0502020104020203" pitchFamily="34" charset="0"/>
            </a:rPr>
            <a:t>employed/self-employed, working 40 or more hours per week</a:t>
          </a:r>
          <a:endParaRPr lang="en-US" sz="3600" b="0" dirty="0">
            <a:solidFill>
              <a:schemeClr val="bg1"/>
            </a:solidFill>
            <a:latin typeface="Gill Sans MT" panose="020B0502020104020203" pitchFamily="34" charset="0"/>
          </a:endParaRPr>
        </a:p>
      </dgm:t>
    </dgm:pt>
    <dgm:pt modelId="{15871B46-DE51-4460-8D5A-D9B64221EB74}" type="parTrans" cxnId="{08E8A4E5-076F-4983-AE6B-97811B1DAA42}">
      <dgm:prSet/>
      <dgm:spPr/>
      <dgm:t>
        <a:bodyPr/>
        <a:lstStyle/>
        <a:p>
          <a:pPr algn="ctr"/>
          <a:endParaRPr lang="en-US"/>
        </a:p>
      </dgm:t>
    </dgm:pt>
    <dgm:pt modelId="{B1F7AE26-894A-4CB7-8B9B-E2B90262388A}" type="sibTrans" cxnId="{08E8A4E5-076F-4983-AE6B-97811B1DAA42}">
      <dgm:prSet/>
      <dgm:spPr/>
      <dgm:t>
        <a:bodyPr/>
        <a:lstStyle/>
        <a:p>
          <a:pPr algn="ctr"/>
          <a:endParaRPr lang="en-US"/>
        </a:p>
      </dgm:t>
    </dgm:pt>
    <dgm:pt modelId="{70B3B60E-E98A-4438-924F-D448ED1C3626}">
      <dgm:prSet/>
      <dgm:spPr/>
      <dgm:t>
        <a:bodyPr/>
        <a:lstStyle/>
        <a:p>
          <a:pPr algn="ctr"/>
          <a:endParaRPr lang="en-US" dirty="0"/>
        </a:p>
      </dgm:t>
    </dgm:pt>
    <dgm:pt modelId="{CF7A0F45-9458-422B-B33E-7B616B6BDB02}" type="parTrans" cxnId="{3524564D-829C-440B-BCB7-8527FB3900B7}">
      <dgm:prSet/>
      <dgm:spPr/>
      <dgm:t>
        <a:bodyPr/>
        <a:lstStyle/>
        <a:p>
          <a:pPr algn="ctr"/>
          <a:endParaRPr lang="en-US"/>
        </a:p>
      </dgm:t>
    </dgm:pt>
    <dgm:pt modelId="{A08ABDC8-CBAA-4CF3-94FA-F42B48543969}" type="sibTrans" cxnId="{3524564D-829C-440B-BCB7-8527FB3900B7}">
      <dgm:prSet/>
      <dgm:spPr/>
      <dgm:t>
        <a:bodyPr/>
        <a:lstStyle/>
        <a:p>
          <a:pPr algn="ctr"/>
          <a:endParaRPr lang="en-US"/>
        </a:p>
      </dgm:t>
    </dgm:pt>
    <dgm:pt modelId="{7982A735-265B-4F3B-BE2D-B7FF1D6C11EC}" type="pres">
      <dgm:prSet presAssocID="{64CB8736-1A03-4805-A106-7348A6A0B176}" presName="diagram" presStyleCnt="0">
        <dgm:presLayoutVars>
          <dgm:chMax val="1"/>
          <dgm:dir/>
          <dgm:animLvl val="ctr"/>
          <dgm:resizeHandles val="exact"/>
        </dgm:presLayoutVars>
      </dgm:prSet>
      <dgm:spPr/>
      <dgm:t>
        <a:bodyPr/>
        <a:lstStyle/>
        <a:p>
          <a:endParaRPr lang="en-US"/>
        </a:p>
      </dgm:t>
    </dgm:pt>
    <dgm:pt modelId="{8298299B-BDAC-468A-8C6F-2C0F98D01C72}" type="pres">
      <dgm:prSet presAssocID="{64CB8736-1A03-4805-A106-7348A6A0B176}" presName="matrix" presStyleCnt="0"/>
      <dgm:spPr/>
      <dgm:t>
        <a:bodyPr/>
        <a:lstStyle/>
        <a:p>
          <a:endParaRPr lang="en-US"/>
        </a:p>
      </dgm:t>
    </dgm:pt>
    <dgm:pt modelId="{9826A249-DC4F-4964-8E13-5E9FD7ABE757}" type="pres">
      <dgm:prSet presAssocID="{64CB8736-1A03-4805-A106-7348A6A0B176}" presName="tile1" presStyleLbl="node1" presStyleIdx="0" presStyleCnt="4"/>
      <dgm:spPr/>
      <dgm:t>
        <a:bodyPr/>
        <a:lstStyle/>
        <a:p>
          <a:endParaRPr lang="en-US"/>
        </a:p>
      </dgm:t>
    </dgm:pt>
    <dgm:pt modelId="{CA59D06D-017E-41C3-AEE4-73A20EEECC5B}" type="pres">
      <dgm:prSet presAssocID="{64CB8736-1A03-4805-A106-7348A6A0B176}" presName="tile1text" presStyleLbl="node1" presStyleIdx="0" presStyleCnt="4">
        <dgm:presLayoutVars>
          <dgm:chMax val="0"/>
          <dgm:chPref val="0"/>
          <dgm:bulletEnabled val="1"/>
        </dgm:presLayoutVars>
      </dgm:prSet>
      <dgm:spPr/>
      <dgm:t>
        <a:bodyPr/>
        <a:lstStyle/>
        <a:p>
          <a:endParaRPr lang="en-US"/>
        </a:p>
      </dgm:t>
    </dgm:pt>
    <dgm:pt modelId="{186B0DC4-1949-4B0E-B0F5-2BBE83EB715C}" type="pres">
      <dgm:prSet presAssocID="{64CB8736-1A03-4805-A106-7348A6A0B176}" presName="tile2" presStyleLbl="node1" presStyleIdx="1" presStyleCnt="4"/>
      <dgm:spPr/>
      <dgm:t>
        <a:bodyPr/>
        <a:lstStyle/>
        <a:p>
          <a:endParaRPr lang="en-US"/>
        </a:p>
      </dgm:t>
    </dgm:pt>
    <dgm:pt modelId="{866BB720-DB48-4F58-99F7-BE2588BC4D66}" type="pres">
      <dgm:prSet presAssocID="{64CB8736-1A03-4805-A106-7348A6A0B176}" presName="tile2text" presStyleLbl="node1" presStyleIdx="1" presStyleCnt="4">
        <dgm:presLayoutVars>
          <dgm:chMax val="0"/>
          <dgm:chPref val="0"/>
          <dgm:bulletEnabled val="1"/>
        </dgm:presLayoutVars>
      </dgm:prSet>
      <dgm:spPr/>
      <dgm:t>
        <a:bodyPr/>
        <a:lstStyle/>
        <a:p>
          <a:endParaRPr lang="en-US"/>
        </a:p>
      </dgm:t>
    </dgm:pt>
    <dgm:pt modelId="{8A2ED8F9-5204-4148-B93B-3892FAD0BD3A}" type="pres">
      <dgm:prSet presAssocID="{64CB8736-1A03-4805-A106-7348A6A0B176}" presName="tile3" presStyleLbl="node1" presStyleIdx="2" presStyleCnt="4"/>
      <dgm:spPr/>
      <dgm:t>
        <a:bodyPr/>
        <a:lstStyle/>
        <a:p>
          <a:endParaRPr lang="en-US"/>
        </a:p>
      </dgm:t>
    </dgm:pt>
    <dgm:pt modelId="{5A509A88-B6B3-40AD-9552-3D4C4D8F0B30}" type="pres">
      <dgm:prSet presAssocID="{64CB8736-1A03-4805-A106-7348A6A0B176}" presName="tile3text" presStyleLbl="node1" presStyleIdx="2" presStyleCnt="4">
        <dgm:presLayoutVars>
          <dgm:chMax val="0"/>
          <dgm:chPref val="0"/>
          <dgm:bulletEnabled val="1"/>
        </dgm:presLayoutVars>
      </dgm:prSet>
      <dgm:spPr/>
      <dgm:t>
        <a:bodyPr/>
        <a:lstStyle/>
        <a:p>
          <a:endParaRPr lang="en-US"/>
        </a:p>
      </dgm:t>
    </dgm:pt>
    <dgm:pt modelId="{003AD985-BE4E-4D1A-8E61-090702AEF0A4}" type="pres">
      <dgm:prSet presAssocID="{64CB8736-1A03-4805-A106-7348A6A0B176}" presName="tile4" presStyleLbl="node1" presStyleIdx="3" presStyleCnt="4"/>
      <dgm:spPr/>
      <dgm:t>
        <a:bodyPr/>
        <a:lstStyle/>
        <a:p>
          <a:endParaRPr lang="en-US"/>
        </a:p>
      </dgm:t>
    </dgm:pt>
    <dgm:pt modelId="{404E6635-691B-4827-A72C-D182E1EFDC1B}" type="pres">
      <dgm:prSet presAssocID="{64CB8736-1A03-4805-A106-7348A6A0B176}" presName="tile4text" presStyleLbl="node1" presStyleIdx="3" presStyleCnt="4">
        <dgm:presLayoutVars>
          <dgm:chMax val="0"/>
          <dgm:chPref val="0"/>
          <dgm:bulletEnabled val="1"/>
        </dgm:presLayoutVars>
      </dgm:prSet>
      <dgm:spPr/>
      <dgm:t>
        <a:bodyPr/>
        <a:lstStyle/>
        <a:p>
          <a:endParaRPr lang="en-US"/>
        </a:p>
      </dgm:t>
    </dgm:pt>
    <dgm:pt modelId="{38120959-23D9-443A-A874-42E6E361AC5B}" type="pres">
      <dgm:prSet presAssocID="{64CB8736-1A03-4805-A106-7348A6A0B176}" presName="centerTile" presStyleLbl="fgShp" presStyleIdx="0" presStyleCnt="1" custScaleY="72694">
        <dgm:presLayoutVars>
          <dgm:chMax val="0"/>
          <dgm:chPref val="0"/>
        </dgm:presLayoutVars>
      </dgm:prSet>
      <dgm:spPr/>
      <dgm:t>
        <a:bodyPr/>
        <a:lstStyle/>
        <a:p>
          <a:endParaRPr lang="en-US"/>
        </a:p>
      </dgm:t>
    </dgm:pt>
  </dgm:ptLst>
  <dgm:cxnLst>
    <dgm:cxn modelId="{08E8A4E5-076F-4983-AE6B-97811B1DAA42}" srcId="{545DE32E-1A6D-4741-88A0-80AB613668EF}" destId="{72565CAF-4033-4ACE-908A-C37FBBED189C}" srcOrd="3" destOrd="0" parTransId="{15871B46-DE51-4460-8D5A-D9B64221EB74}" sibTransId="{B1F7AE26-894A-4CB7-8B9B-E2B90262388A}"/>
    <dgm:cxn modelId="{BB1D9857-48F9-406D-A48B-5DF715398C2F}" type="presOf" srcId="{64CB8736-1A03-4805-A106-7348A6A0B176}" destId="{7982A735-265B-4F3B-BE2D-B7FF1D6C11EC}" srcOrd="0" destOrd="0" presId="urn:microsoft.com/office/officeart/2005/8/layout/matrix1"/>
    <dgm:cxn modelId="{A7FF9311-0035-4A79-9C3D-DF872E10AFFD}" type="presOf" srcId="{DA4AC1BD-E637-45E4-9F5C-29EB52FF840F}" destId="{5A509A88-B6B3-40AD-9552-3D4C4D8F0B30}" srcOrd="1" destOrd="0" presId="urn:microsoft.com/office/officeart/2005/8/layout/matrix1"/>
    <dgm:cxn modelId="{1167E89D-7BE1-418D-BEFE-05462439B98E}" type="presOf" srcId="{72565CAF-4033-4ACE-908A-C37FBBED189C}" destId="{003AD985-BE4E-4D1A-8E61-090702AEF0A4}" srcOrd="0" destOrd="0" presId="urn:microsoft.com/office/officeart/2005/8/layout/matrix1"/>
    <dgm:cxn modelId="{D5F54A3B-619A-44DB-8FA2-4DE4105AA402}" type="presOf" srcId="{07D26E8F-98F8-402D-B550-A723227D15C1}" destId="{866BB720-DB48-4F58-99F7-BE2588BC4D66}" srcOrd="1" destOrd="0" presId="urn:microsoft.com/office/officeart/2005/8/layout/matrix1"/>
    <dgm:cxn modelId="{A40B54ED-8440-4850-B897-F8E6450947B4}" srcId="{545DE32E-1A6D-4741-88A0-80AB613668EF}" destId="{DA4AC1BD-E637-45E4-9F5C-29EB52FF840F}" srcOrd="2" destOrd="0" parTransId="{20EFEAFA-29FA-43FC-8624-EE72717C4398}" sibTransId="{C1968DC9-49DA-4237-8123-9DCD06861726}"/>
    <dgm:cxn modelId="{CE390B52-D575-4BC0-B02D-F07351E92600}" srcId="{64CB8736-1A03-4805-A106-7348A6A0B176}" destId="{545DE32E-1A6D-4741-88A0-80AB613668EF}" srcOrd="0" destOrd="0" parTransId="{AECB3DA0-9A8E-40F2-915A-554AC6DB13AE}" sibTransId="{480C05FC-C843-4727-AF21-E9EA88F32A73}"/>
    <dgm:cxn modelId="{62E8B836-2D45-4F51-ACF1-163E03936AB6}" type="presOf" srcId="{DA4AC1BD-E637-45E4-9F5C-29EB52FF840F}" destId="{8A2ED8F9-5204-4148-B93B-3892FAD0BD3A}" srcOrd="0" destOrd="0" presId="urn:microsoft.com/office/officeart/2005/8/layout/matrix1"/>
    <dgm:cxn modelId="{6CB5BC75-D8F5-4A72-9A54-6BE8264BBFC4}" srcId="{545DE32E-1A6D-4741-88A0-80AB613668EF}" destId="{74492719-D207-4D26-8CFC-2AD756A48636}" srcOrd="0" destOrd="0" parTransId="{333589FE-AB01-4F5C-B669-E9CCF6453EAE}" sibTransId="{FF13D9CD-CEB1-4765-855A-A9B9CD4D6395}"/>
    <dgm:cxn modelId="{5BDCCB4B-1631-44B7-9550-59A96A9E3758}" type="presOf" srcId="{74492719-D207-4D26-8CFC-2AD756A48636}" destId="{CA59D06D-017E-41C3-AEE4-73A20EEECC5B}" srcOrd="1" destOrd="0" presId="urn:microsoft.com/office/officeart/2005/8/layout/matrix1"/>
    <dgm:cxn modelId="{042C39DA-09F6-412A-9563-BF2809E1677D}" type="presOf" srcId="{07D26E8F-98F8-402D-B550-A723227D15C1}" destId="{186B0DC4-1949-4B0E-B0F5-2BBE83EB715C}" srcOrd="0" destOrd="0" presId="urn:microsoft.com/office/officeart/2005/8/layout/matrix1"/>
    <dgm:cxn modelId="{5896F760-263A-4546-A01B-14253D960391}" type="presOf" srcId="{545DE32E-1A6D-4741-88A0-80AB613668EF}" destId="{38120959-23D9-443A-A874-42E6E361AC5B}" srcOrd="0" destOrd="0" presId="urn:microsoft.com/office/officeart/2005/8/layout/matrix1"/>
    <dgm:cxn modelId="{3524564D-829C-440B-BCB7-8527FB3900B7}" srcId="{545DE32E-1A6D-4741-88A0-80AB613668EF}" destId="{70B3B60E-E98A-4438-924F-D448ED1C3626}" srcOrd="4" destOrd="0" parTransId="{CF7A0F45-9458-422B-B33E-7B616B6BDB02}" sibTransId="{A08ABDC8-CBAA-4CF3-94FA-F42B48543969}"/>
    <dgm:cxn modelId="{066B9DBE-6B8A-44FD-AEAF-265C1EE5AD9A}" type="presOf" srcId="{74492719-D207-4D26-8CFC-2AD756A48636}" destId="{9826A249-DC4F-4964-8E13-5E9FD7ABE757}" srcOrd="0" destOrd="0" presId="urn:microsoft.com/office/officeart/2005/8/layout/matrix1"/>
    <dgm:cxn modelId="{8A3AFB04-EFED-418A-BF46-008157B03198}" type="presOf" srcId="{72565CAF-4033-4ACE-908A-C37FBBED189C}" destId="{404E6635-691B-4827-A72C-D182E1EFDC1B}" srcOrd="1" destOrd="0" presId="urn:microsoft.com/office/officeart/2005/8/layout/matrix1"/>
    <dgm:cxn modelId="{CA368CF6-337B-4C9E-8BBE-8F9215FBC538}" srcId="{545DE32E-1A6D-4741-88A0-80AB613668EF}" destId="{07D26E8F-98F8-402D-B550-A723227D15C1}" srcOrd="1" destOrd="0" parTransId="{57E05F6E-3B9D-429C-9A7A-7040D2F2E8F8}" sibTransId="{AF8BBB02-D985-4866-BAF9-029115526FA8}"/>
    <dgm:cxn modelId="{9987230A-29DF-4147-AB3A-DE65E7871EAA}" type="presParOf" srcId="{7982A735-265B-4F3B-BE2D-B7FF1D6C11EC}" destId="{8298299B-BDAC-468A-8C6F-2C0F98D01C72}" srcOrd="0" destOrd="0" presId="urn:microsoft.com/office/officeart/2005/8/layout/matrix1"/>
    <dgm:cxn modelId="{7C14700D-2542-48C8-AF1B-BDE539765144}" type="presParOf" srcId="{8298299B-BDAC-468A-8C6F-2C0F98D01C72}" destId="{9826A249-DC4F-4964-8E13-5E9FD7ABE757}" srcOrd="0" destOrd="0" presId="urn:microsoft.com/office/officeart/2005/8/layout/matrix1"/>
    <dgm:cxn modelId="{46F8C9DB-5199-43B5-A407-7B366369F0F3}" type="presParOf" srcId="{8298299B-BDAC-468A-8C6F-2C0F98D01C72}" destId="{CA59D06D-017E-41C3-AEE4-73A20EEECC5B}" srcOrd="1" destOrd="0" presId="urn:microsoft.com/office/officeart/2005/8/layout/matrix1"/>
    <dgm:cxn modelId="{52F77CA1-F371-490D-BB6C-F5286ED4B20A}" type="presParOf" srcId="{8298299B-BDAC-468A-8C6F-2C0F98D01C72}" destId="{186B0DC4-1949-4B0E-B0F5-2BBE83EB715C}" srcOrd="2" destOrd="0" presId="urn:microsoft.com/office/officeart/2005/8/layout/matrix1"/>
    <dgm:cxn modelId="{FB2BE530-798C-4915-9CAA-E8DA08AC6FB2}" type="presParOf" srcId="{8298299B-BDAC-468A-8C6F-2C0F98D01C72}" destId="{866BB720-DB48-4F58-99F7-BE2588BC4D66}" srcOrd="3" destOrd="0" presId="urn:microsoft.com/office/officeart/2005/8/layout/matrix1"/>
    <dgm:cxn modelId="{570B0470-AD9B-489C-994F-76626AEB5A27}" type="presParOf" srcId="{8298299B-BDAC-468A-8C6F-2C0F98D01C72}" destId="{8A2ED8F9-5204-4148-B93B-3892FAD0BD3A}" srcOrd="4" destOrd="0" presId="urn:microsoft.com/office/officeart/2005/8/layout/matrix1"/>
    <dgm:cxn modelId="{E5B53D6C-5850-4A6A-8DBC-D3A1005D9DB5}" type="presParOf" srcId="{8298299B-BDAC-468A-8C6F-2C0F98D01C72}" destId="{5A509A88-B6B3-40AD-9552-3D4C4D8F0B30}" srcOrd="5" destOrd="0" presId="urn:microsoft.com/office/officeart/2005/8/layout/matrix1"/>
    <dgm:cxn modelId="{C10A92D7-5BC9-4433-B243-7BAA681900FB}" type="presParOf" srcId="{8298299B-BDAC-468A-8C6F-2C0F98D01C72}" destId="{003AD985-BE4E-4D1A-8E61-090702AEF0A4}" srcOrd="6" destOrd="0" presId="urn:microsoft.com/office/officeart/2005/8/layout/matrix1"/>
    <dgm:cxn modelId="{FB223656-B28B-4680-983C-1132BC1BF290}" type="presParOf" srcId="{8298299B-BDAC-468A-8C6F-2C0F98D01C72}" destId="{404E6635-691B-4827-A72C-D182E1EFDC1B}" srcOrd="7" destOrd="0" presId="urn:microsoft.com/office/officeart/2005/8/layout/matrix1"/>
    <dgm:cxn modelId="{27ECCCC8-83EA-4067-BA29-55096B4835F4}" type="presParOf" srcId="{7982A735-265B-4F3B-BE2D-B7FF1D6C11EC}" destId="{38120959-23D9-443A-A874-42E6E361AC5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CC818-EADB-4737-8D63-25036FC05574}" type="doc">
      <dgm:prSet loTypeId="urn:microsoft.com/office/officeart/2005/8/layout/process2" loCatId="process" qsTypeId="urn:microsoft.com/office/officeart/2005/8/quickstyle/simple5" qsCatId="simple" csTypeId="urn:microsoft.com/office/officeart/2005/8/colors/colorful5" csCatId="colorful" phldr="1"/>
      <dgm:spPr/>
      <dgm:t>
        <a:bodyPr/>
        <a:lstStyle/>
        <a:p>
          <a:endParaRPr lang="en-US"/>
        </a:p>
      </dgm:t>
    </dgm:pt>
    <dgm:pt modelId="{7DBC0F31-02C0-458E-9FD7-FB4AD508CC0E}">
      <dgm:prSet phldrT="[Text]"/>
      <dgm:spPr/>
      <dgm:t>
        <a:bodyPr/>
        <a:lstStyle/>
        <a:p>
          <a:r>
            <a:rPr lang="en-US" dirty="0" smtClean="0">
              <a:latin typeface="Gill Sans MT" pitchFamily="34" charset="0"/>
            </a:rPr>
            <a:t>Alcohol</a:t>
          </a:r>
        </a:p>
        <a:p>
          <a:r>
            <a:rPr lang="en-US" b="1" dirty="0" smtClean="0">
              <a:latin typeface="Gill Sans MT" pitchFamily="34" charset="0"/>
            </a:rPr>
            <a:t>98.2</a:t>
          </a:r>
          <a:endParaRPr lang="en-US" b="1" dirty="0">
            <a:latin typeface="Gill Sans MT" pitchFamily="34" charset="0"/>
          </a:endParaRPr>
        </a:p>
      </dgm:t>
    </dgm:pt>
    <dgm:pt modelId="{C645835B-7C4D-4E99-ADCD-44327CE13FD1}" type="parTrans" cxnId="{EE9D34D5-E821-483C-B8DE-D394FAFC6CFD}">
      <dgm:prSet/>
      <dgm:spPr/>
      <dgm:t>
        <a:bodyPr/>
        <a:lstStyle/>
        <a:p>
          <a:endParaRPr lang="en-US">
            <a:latin typeface="Gill Sans MT" pitchFamily="34" charset="0"/>
          </a:endParaRPr>
        </a:p>
      </dgm:t>
    </dgm:pt>
    <dgm:pt modelId="{9C0CE57B-26DE-46A9-8290-0432A84CA648}" type="sibTrans" cxnId="{EE9D34D5-E821-483C-B8DE-D394FAFC6CFD}">
      <dgm:prSet/>
      <dgm:spPr/>
      <dgm:t>
        <a:bodyPr/>
        <a:lstStyle/>
        <a:p>
          <a:endParaRPr lang="en-US">
            <a:latin typeface="Gill Sans MT" pitchFamily="34" charset="0"/>
          </a:endParaRPr>
        </a:p>
      </dgm:t>
    </dgm:pt>
    <dgm:pt modelId="{E871B5D4-778C-4E58-A0DB-3C19250B772C}">
      <dgm:prSet phldrT="[Text]"/>
      <dgm:spPr/>
      <dgm:t>
        <a:bodyPr/>
        <a:lstStyle/>
        <a:p>
          <a:r>
            <a:rPr lang="en-US" dirty="0" smtClean="0">
              <a:latin typeface="Gill Sans MT" pitchFamily="34" charset="0"/>
            </a:rPr>
            <a:t>Solvents </a:t>
          </a:r>
          <a:r>
            <a:rPr lang="en-US" b="1" dirty="0" smtClean="0">
              <a:latin typeface="Gill Sans MT" pitchFamily="34" charset="0"/>
            </a:rPr>
            <a:t>53.9</a:t>
          </a:r>
          <a:endParaRPr lang="en-US" b="1" dirty="0">
            <a:latin typeface="Gill Sans MT" pitchFamily="34" charset="0"/>
          </a:endParaRPr>
        </a:p>
      </dgm:t>
    </dgm:pt>
    <dgm:pt modelId="{28F5914E-C3CD-4310-9B5F-A50687C38B0D}" type="parTrans" cxnId="{DECBD7C3-3983-488D-A359-06B1120472B2}">
      <dgm:prSet/>
      <dgm:spPr/>
      <dgm:t>
        <a:bodyPr/>
        <a:lstStyle/>
        <a:p>
          <a:endParaRPr lang="en-US">
            <a:latin typeface="Gill Sans MT" pitchFamily="34" charset="0"/>
          </a:endParaRPr>
        </a:p>
      </dgm:t>
    </dgm:pt>
    <dgm:pt modelId="{F3A73124-0D19-4358-BBDA-33BB4F4910BD}" type="sibTrans" cxnId="{DECBD7C3-3983-488D-A359-06B1120472B2}">
      <dgm:prSet/>
      <dgm:spPr/>
      <dgm:t>
        <a:bodyPr/>
        <a:lstStyle/>
        <a:p>
          <a:endParaRPr lang="en-US">
            <a:latin typeface="Gill Sans MT" pitchFamily="34" charset="0"/>
          </a:endParaRPr>
        </a:p>
      </dgm:t>
    </dgm:pt>
    <dgm:pt modelId="{B8CC641E-0E94-4E65-9483-F5B84006812E}">
      <dgm:prSet phldrT="[Text]"/>
      <dgm:spPr/>
      <dgm:t>
        <a:bodyPr/>
        <a:lstStyle/>
        <a:p>
          <a:r>
            <a:rPr lang="en-US" dirty="0" smtClean="0">
              <a:latin typeface="Gill Sans MT" pitchFamily="34" charset="0"/>
            </a:rPr>
            <a:t>Marijuana</a:t>
          </a:r>
        </a:p>
        <a:p>
          <a:r>
            <a:rPr lang="en-US" b="1" dirty="0" smtClean="0">
              <a:latin typeface="Gill Sans MT" pitchFamily="34" charset="0"/>
            </a:rPr>
            <a:t>52.6</a:t>
          </a:r>
          <a:endParaRPr lang="en-US" dirty="0">
            <a:latin typeface="Gill Sans MT" pitchFamily="34" charset="0"/>
          </a:endParaRPr>
        </a:p>
      </dgm:t>
    </dgm:pt>
    <dgm:pt modelId="{C0792E14-366F-4024-B8D6-1EBE847BF92C}" type="parTrans" cxnId="{C7B63D61-BF2F-42CD-A094-6AD8C22DCF69}">
      <dgm:prSet/>
      <dgm:spPr/>
      <dgm:t>
        <a:bodyPr/>
        <a:lstStyle/>
        <a:p>
          <a:endParaRPr lang="en-US">
            <a:latin typeface="Gill Sans MT" pitchFamily="34" charset="0"/>
          </a:endParaRPr>
        </a:p>
      </dgm:t>
    </dgm:pt>
    <dgm:pt modelId="{CBF430DE-6B6D-44BB-B24A-6FE890C76052}" type="sibTrans" cxnId="{C7B63D61-BF2F-42CD-A094-6AD8C22DCF69}">
      <dgm:prSet/>
      <dgm:spPr/>
      <dgm:t>
        <a:bodyPr/>
        <a:lstStyle/>
        <a:p>
          <a:endParaRPr lang="en-US">
            <a:latin typeface="Gill Sans MT" pitchFamily="34" charset="0"/>
          </a:endParaRPr>
        </a:p>
      </dgm:t>
    </dgm:pt>
    <dgm:pt modelId="{9A5443E8-0698-48CF-A753-F30BED8FA4DD}" type="pres">
      <dgm:prSet presAssocID="{A3DCC818-EADB-4737-8D63-25036FC05574}" presName="linearFlow" presStyleCnt="0">
        <dgm:presLayoutVars>
          <dgm:resizeHandles val="exact"/>
        </dgm:presLayoutVars>
      </dgm:prSet>
      <dgm:spPr/>
      <dgm:t>
        <a:bodyPr/>
        <a:lstStyle/>
        <a:p>
          <a:endParaRPr lang="en-US"/>
        </a:p>
      </dgm:t>
    </dgm:pt>
    <dgm:pt modelId="{FB6402EE-D7FF-477D-862B-B7F721F0CEFB}" type="pres">
      <dgm:prSet presAssocID="{7DBC0F31-02C0-458E-9FD7-FB4AD508CC0E}" presName="node" presStyleLbl="node1" presStyleIdx="0" presStyleCnt="3">
        <dgm:presLayoutVars>
          <dgm:bulletEnabled val="1"/>
        </dgm:presLayoutVars>
      </dgm:prSet>
      <dgm:spPr/>
      <dgm:t>
        <a:bodyPr/>
        <a:lstStyle/>
        <a:p>
          <a:endParaRPr lang="en-US"/>
        </a:p>
      </dgm:t>
    </dgm:pt>
    <dgm:pt modelId="{8C81ADDF-2525-441B-BFFB-8263C5203A28}" type="pres">
      <dgm:prSet presAssocID="{9C0CE57B-26DE-46A9-8290-0432A84CA648}" presName="sibTrans" presStyleLbl="sibTrans2D1" presStyleIdx="0" presStyleCnt="2"/>
      <dgm:spPr/>
      <dgm:t>
        <a:bodyPr/>
        <a:lstStyle/>
        <a:p>
          <a:endParaRPr lang="en-US"/>
        </a:p>
      </dgm:t>
    </dgm:pt>
    <dgm:pt modelId="{DD0EDC03-C582-4218-B509-63C5D56CFC07}" type="pres">
      <dgm:prSet presAssocID="{9C0CE57B-26DE-46A9-8290-0432A84CA648}" presName="connectorText" presStyleLbl="sibTrans2D1" presStyleIdx="0" presStyleCnt="2"/>
      <dgm:spPr/>
      <dgm:t>
        <a:bodyPr/>
        <a:lstStyle/>
        <a:p>
          <a:endParaRPr lang="en-US"/>
        </a:p>
      </dgm:t>
    </dgm:pt>
    <dgm:pt modelId="{71EB0731-249D-4E8D-813B-BC68CFE95917}" type="pres">
      <dgm:prSet presAssocID="{E871B5D4-778C-4E58-A0DB-3C19250B772C}" presName="node" presStyleLbl="node1" presStyleIdx="1" presStyleCnt="3">
        <dgm:presLayoutVars>
          <dgm:bulletEnabled val="1"/>
        </dgm:presLayoutVars>
      </dgm:prSet>
      <dgm:spPr/>
      <dgm:t>
        <a:bodyPr/>
        <a:lstStyle/>
        <a:p>
          <a:endParaRPr lang="en-US"/>
        </a:p>
      </dgm:t>
    </dgm:pt>
    <dgm:pt modelId="{0EF0EC53-ED71-4DE1-987E-4E806ECAC441}" type="pres">
      <dgm:prSet presAssocID="{F3A73124-0D19-4358-BBDA-33BB4F4910BD}" presName="sibTrans" presStyleLbl="sibTrans2D1" presStyleIdx="1" presStyleCnt="2"/>
      <dgm:spPr/>
      <dgm:t>
        <a:bodyPr/>
        <a:lstStyle/>
        <a:p>
          <a:endParaRPr lang="en-US"/>
        </a:p>
      </dgm:t>
    </dgm:pt>
    <dgm:pt modelId="{4C2BC22E-41B1-4BA3-8BF8-00DA4A4A28EB}" type="pres">
      <dgm:prSet presAssocID="{F3A73124-0D19-4358-BBDA-33BB4F4910BD}" presName="connectorText" presStyleLbl="sibTrans2D1" presStyleIdx="1" presStyleCnt="2"/>
      <dgm:spPr/>
      <dgm:t>
        <a:bodyPr/>
        <a:lstStyle/>
        <a:p>
          <a:endParaRPr lang="en-US"/>
        </a:p>
      </dgm:t>
    </dgm:pt>
    <dgm:pt modelId="{5B406E3B-DE0B-487F-B5B9-A2E3F0FED079}" type="pres">
      <dgm:prSet presAssocID="{B8CC641E-0E94-4E65-9483-F5B84006812E}" presName="node" presStyleLbl="node1" presStyleIdx="2" presStyleCnt="3">
        <dgm:presLayoutVars>
          <dgm:bulletEnabled val="1"/>
        </dgm:presLayoutVars>
      </dgm:prSet>
      <dgm:spPr/>
      <dgm:t>
        <a:bodyPr/>
        <a:lstStyle/>
        <a:p>
          <a:endParaRPr lang="en-US"/>
        </a:p>
      </dgm:t>
    </dgm:pt>
  </dgm:ptLst>
  <dgm:cxnLst>
    <dgm:cxn modelId="{D02392E1-04CC-4FBB-85D5-B03A04C90CAB}" type="presOf" srcId="{7DBC0F31-02C0-458E-9FD7-FB4AD508CC0E}" destId="{FB6402EE-D7FF-477D-862B-B7F721F0CEFB}" srcOrd="0" destOrd="0" presId="urn:microsoft.com/office/officeart/2005/8/layout/process2"/>
    <dgm:cxn modelId="{4B83541E-9888-4348-8837-94F1008DE6D8}" type="presOf" srcId="{F3A73124-0D19-4358-BBDA-33BB4F4910BD}" destId="{4C2BC22E-41B1-4BA3-8BF8-00DA4A4A28EB}" srcOrd="1" destOrd="0" presId="urn:microsoft.com/office/officeart/2005/8/layout/process2"/>
    <dgm:cxn modelId="{DECBD7C3-3983-488D-A359-06B1120472B2}" srcId="{A3DCC818-EADB-4737-8D63-25036FC05574}" destId="{E871B5D4-778C-4E58-A0DB-3C19250B772C}" srcOrd="1" destOrd="0" parTransId="{28F5914E-C3CD-4310-9B5F-A50687C38B0D}" sibTransId="{F3A73124-0D19-4358-BBDA-33BB4F4910BD}"/>
    <dgm:cxn modelId="{15BF6837-5948-4A26-A191-0A0704EC641B}" type="presOf" srcId="{9C0CE57B-26DE-46A9-8290-0432A84CA648}" destId="{8C81ADDF-2525-441B-BFFB-8263C5203A28}" srcOrd="0" destOrd="0" presId="urn:microsoft.com/office/officeart/2005/8/layout/process2"/>
    <dgm:cxn modelId="{52E6C25E-013C-447D-A15B-326540FC3A55}" type="presOf" srcId="{E871B5D4-778C-4E58-A0DB-3C19250B772C}" destId="{71EB0731-249D-4E8D-813B-BC68CFE95917}" srcOrd="0" destOrd="0" presId="urn:microsoft.com/office/officeart/2005/8/layout/process2"/>
    <dgm:cxn modelId="{C7B63D61-BF2F-42CD-A094-6AD8C22DCF69}" srcId="{A3DCC818-EADB-4737-8D63-25036FC05574}" destId="{B8CC641E-0E94-4E65-9483-F5B84006812E}" srcOrd="2" destOrd="0" parTransId="{C0792E14-366F-4024-B8D6-1EBE847BF92C}" sibTransId="{CBF430DE-6B6D-44BB-B24A-6FE890C76052}"/>
    <dgm:cxn modelId="{1C664D74-FBD5-4FB2-BAA8-4735A4E62912}" type="presOf" srcId="{9C0CE57B-26DE-46A9-8290-0432A84CA648}" destId="{DD0EDC03-C582-4218-B509-63C5D56CFC07}" srcOrd="1" destOrd="0" presId="urn:microsoft.com/office/officeart/2005/8/layout/process2"/>
    <dgm:cxn modelId="{BC863337-326B-4DC5-84C5-F2ACD5C758AA}" type="presOf" srcId="{A3DCC818-EADB-4737-8D63-25036FC05574}" destId="{9A5443E8-0698-48CF-A753-F30BED8FA4DD}" srcOrd="0" destOrd="0" presId="urn:microsoft.com/office/officeart/2005/8/layout/process2"/>
    <dgm:cxn modelId="{8C9629C3-619C-4394-B8F0-04BC96042843}" type="presOf" srcId="{B8CC641E-0E94-4E65-9483-F5B84006812E}" destId="{5B406E3B-DE0B-487F-B5B9-A2E3F0FED079}" srcOrd="0" destOrd="0" presId="urn:microsoft.com/office/officeart/2005/8/layout/process2"/>
    <dgm:cxn modelId="{EE9D34D5-E821-483C-B8DE-D394FAFC6CFD}" srcId="{A3DCC818-EADB-4737-8D63-25036FC05574}" destId="{7DBC0F31-02C0-458E-9FD7-FB4AD508CC0E}" srcOrd="0" destOrd="0" parTransId="{C645835B-7C4D-4E99-ADCD-44327CE13FD1}" sibTransId="{9C0CE57B-26DE-46A9-8290-0432A84CA648}"/>
    <dgm:cxn modelId="{FFF62F46-7C05-4FDE-BD2A-4E666B7FF3CB}" type="presOf" srcId="{F3A73124-0D19-4358-BBDA-33BB4F4910BD}" destId="{0EF0EC53-ED71-4DE1-987E-4E806ECAC441}" srcOrd="0" destOrd="0" presId="urn:microsoft.com/office/officeart/2005/8/layout/process2"/>
    <dgm:cxn modelId="{59245952-EE76-4392-A04F-DF70F7F739CB}" type="presParOf" srcId="{9A5443E8-0698-48CF-A753-F30BED8FA4DD}" destId="{FB6402EE-D7FF-477D-862B-B7F721F0CEFB}" srcOrd="0" destOrd="0" presId="urn:microsoft.com/office/officeart/2005/8/layout/process2"/>
    <dgm:cxn modelId="{3604F0B5-E406-4B07-89AE-66C0C88BD986}" type="presParOf" srcId="{9A5443E8-0698-48CF-A753-F30BED8FA4DD}" destId="{8C81ADDF-2525-441B-BFFB-8263C5203A28}" srcOrd="1" destOrd="0" presId="urn:microsoft.com/office/officeart/2005/8/layout/process2"/>
    <dgm:cxn modelId="{EE1D1279-7C20-44A1-BBE0-089AAE04B88A}" type="presParOf" srcId="{8C81ADDF-2525-441B-BFFB-8263C5203A28}" destId="{DD0EDC03-C582-4218-B509-63C5D56CFC07}" srcOrd="0" destOrd="0" presId="urn:microsoft.com/office/officeart/2005/8/layout/process2"/>
    <dgm:cxn modelId="{C779506E-9124-47D0-B7F1-A83F976F119C}" type="presParOf" srcId="{9A5443E8-0698-48CF-A753-F30BED8FA4DD}" destId="{71EB0731-249D-4E8D-813B-BC68CFE95917}" srcOrd="2" destOrd="0" presId="urn:microsoft.com/office/officeart/2005/8/layout/process2"/>
    <dgm:cxn modelId="{64225F7E-1151-4503-B3B4-2D8A7F515794}" type="presParOf" srcId="{9A5443E8-0698-48CF-A753-F30BED8FA4DD}" destId="{0EF0EC53-ED71-4DE1-987E-4E806ECAC441}" srcOrd="3" destOrd="0" presId="urn:microsoft.com/office/officeart/2005/8/layout/process2"/>
    <dgm:cxn modelId="{E79C49B3-6A48-4F28-9F84-F44E95B8550D}" type="presParOf" srcId="{0EF0EC53-ED71-4DE1-987E-4E806ECAC441}" destId="{4C2BC22E-41B1-4BA3-8BF8-00DA4A4A28EB}" srcOrd="0" destOrd="0" presId="urn:microsoft.com/office/officeart/2005/8/layout/process2"/>
    <dgm:cxn modelId="{99DDC409-7F48-4727-AFB4-3687B3E0789A}" type="presParOf" srcId="{9A5443E8-0698-48CF-A753-F30BED8FA4DD}" destId="{5B406E3B-DE0B-487F-B5B9-A2E3F0FED07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CC818-EADB-4737-8D63-25036FC05574}" type="doc">
      <dgm:prSet loTypeId="urn:microsoft.com/office/officeart/2005/8/layout/process2" loCatId="process" qsTypeId="urn:microsoft.com/office/officeart/2005/8/quickstyle/simple5" qsCatId="simple" csTypeId="urn:microsoft.com/office/officeart/2005/8/colors/colorful5" csCatId="colorful" phldr="1"/>
      <dgm:spPr/>
      <dgm:t>
        <a:bodyPr/>
        <a:lstStyle/>
        <a:p>
          <a:endParaRPr lang="en-US"/>
        </a:p>
      </dgm:t>
    </dgm:pt>
    <dgm:pt modelId="{7DBC0F31-02C0-458E-9FD7-FB4AD508CC0E}">
      <dgm:prSet phldrT="[Text]"/>
      <dgm:spPr/>
      <dgm:t>
        <a:bodyPr/>
        <a:lstStyle/>
        <a:p>
          <a:r>
            <a:rPr lang="en-US" dirty="0" smtClean="0">
              <a:latin typeface="Gill Sans MT" pitchFamily="34" charset="0"/>
            </a:rPr>
            <a:t>Ecstasy</a:t>
          </a:r>
        </a:p>
        <a:p>
          <a:r>
            <a:rPr lang="en-US" b="1" dirty="0" smtClean="0">
              <a:latin typeface="Gill Sans MT" pitchFamily="34" charset="0"/>
            </a:rPr>
            <a:t>33.9</a:t>
          </a:r>
          <a:endParaRPr lang="en-US" b="1" dirty="0">
            <a:latin typeface="Gill Sans MT" pitchFamily="34" charset="0"/>
          </a:endParaRPr>
        </a:p>
      </dgm:t>
    </dgm:pt>
    <dgm:pt modelId="{C645835B-7C4D-4E99-ADCD-44327CE13FD1}" type="parTrans" cxnId="{EE9D34D5-E821-483C-B8DE-D394FAFC6CFD}">
      <dgm:prSet/>
      <dgm:spPr/>
      <dgm:t>
        <a:bodyPr/>
        <a:lstStyle/>
        <a:p>
          <a:endParaRPr lang="en-US">
            <a:latin typeface="Gill Sans MT" pitchFamily="34" charset="0"/>
          </a:endParaRPr>
        </a:p>
      </dgm:t>
    </dgm:pt>
    <dgm:pt modelId="{9C0CE57B-26DE-46A9-8290-0432A84CA648}" type="sibTrans" cxnId="{EE9D34D5-E821-483C-B8DE-D394FAFC6CFD}">
      <dgm:prSet/>
      <dgm:spPr/>
      <dgm:t>
        <a:bodyPr/>
        <a:lstStyle/>
        <a:p>
          <a:endParaRPr lang="en-US">
            <a:latin typeface="Gill Sans MT" pitchFamily="34" charset="0"/>
          </a:endParaRPr>
        </a:p>
      </dgm:t>
    </dgm:pt>
    <dgm:pt modelId="{E871B5D4-778C-4E58-A0DB-3C19250B772C}">
      <dgm:prSet phldrT="[Text]"/>
      <dgm:spPr/>
      <dgm:t>
        <a:bodyPr/>
        <a:lstStyle/>
        <a:p>
          <a:r>
            <a:rPr lang="en-US" dirty="0" smtClean="0">
              <a:latin typeface="Gill Sans MT" pitchFamily="34" charset="0"/>
            </a:rPr>
            <a:t>Heroin </a:t>
          </a:r>
        </a:p>
        <a:p>
          <a:r>
            <a:rPr lang="en-US" b="1" dirty="0" smtClean="0">
              <a:latin typeface="Gill Sans MT" pitchFamily="34" charset="0"/>
            </a:rPr>
            <a:t>32.1</a:t>
          </a:r>
          <a:endParaRPr lang="en-US" b="1" dirty="0">
            <a:latin typeface="Gill Sans MT" pitchFamily="34" charset="0"/>
          </a:endParaRPr>
        </a:p>
      </dgm:t>
    </dgm:pt>
    <dgm:pt modelId="{28F5914E-C3CD-4310-9B5F-A50687C38B0D}" type="parTrans" cxnId="{DECBD7C3-3983-488D-A359-06B1120472B2}">
      <dgm:prSet/>
      <dgm:spPr/>
      <dgm:t>
        <a:bodyPr/>
        <a:lstStyle/>
        <a:p>
          <a:endParaRPr lang="en-US">
            <a:latin typeface="Gill Sans MT" pitchFamily="34" charset="0"/>
          </a:endParaRPr>
        </a:p>
      </dgm:t>
    </dgm:pt>
    <dgm:pt modelId="{F3A73124-0D19-4358-BBDA-33BB4F4910BD}" type="sibTrans" cxnId="{DECBD7C3-3983-488D-A359-06B1120472B2}">
      <dgm:prSet/>
      <dgm:spPr/>
      <dgm:t>
        <a:bodyPr/>
        <a:lstStyle/>
        <a:p>
          <a:endParaRPr lang="en-US">
            <a:latin typeface="Gill Sans MT" pitchFamily="34" charset="0"/>
          </a:endParaRPr>
        </a:p>
      </dgm:t>
    </dgm:pt>
    <dgm:pt modelId="{B8CC641E-0E94-4E65-9483-F5B84006812E}">
      <dgm:prSet phldrT="[Text]"/>
      <dgm:spPr/>
      <dgm:t>
        <a:bodyPr/>
        <a:lstStyle/>
        <a:p>
          <a:r>
            <a:rPr lang="en-US" dirty="0" smtClean="0">
              <a:latin typeface="Gill Sans MT" pitchFamily="34" charset="0"/>
            </a:rPr>
            <a:t>Cocaine</a:t>
          </a:r>
        </a:p>
        <a:p>
          <a:r>
            <a:rPr lang="en-US" b="1" dirty="0" smtClean="0">
              <a:latin typeface="Gill Sans MT" pitchFamily="34" charset="0"/>
            </a:rPr>
            <a:t>31.3</a:t>
          </a:r>
          <a:endParaRPr lang="en-US" dirty="0">
            <a:latin typeface="Gill Sans MT" pitchFamily="34" charset="0"/>
          </a:endParaRPr>
        </a:p>
      </dgm:t>
    </dgm:pt>
    <dgm:pt modelId="{C0792E14-366F-4024-B8D6-1EBE847BF92C}" type="parTrans" cxnId="{C7B63D61-BF2F-42CD-A094-6AD8C22DCF69}">
      <dgm:prSet/>
      <dgm:spPr/>
      <dgm:t>
        <a:bodyPr/>
        <a:lstStyle/>
        <a:p>
          <a:endParaRPr lang="en-US">
            <a:latin typeface="Gill Sans MT" pitchFamily="34" charset="0"/>
          </a:endParaRPr>
        </a:p>
      </dgm:t>
    </dgm:pt>
    <dgm:pt modelId="{CBF430DE-6B6D-44BB-B24A-6FE890C76052}" type="sibTrans" cxnId="{C7B63D61-BF2F-42CD-A094-6AD8C22DCF69}">
      <dgm:prSet/>
      <dgm:spPr/>
      <dgm:t>
        <a:bodyPr/>
        <a:lstStyle/>
        <a:p>
          <a:endParaRPr lang="en-US">
            <a:latin typeface="Gill Sans MT" pitchFamily="34" charset="0"/>
          </a:endParaRPr>
        </a:p>
      </dgm:t>
    </dgm:pt>
    <dgm:pt modelId="{9A5443E8-0698-48CF-A753-F30BED8FA4DD}" type="pres">
      <dgm:prSet presAssocID="{A3DCC818-EADB-4737-8D63-25036FC05574}" presName="linearFlow" presStyleCnt="0">
        <dgm:presLayoutVars>
          <dgm:resizeHandles val="exact"/>
        </dgm:presLayoutVars>
      </dgm:prSet>
      <dgm:spPr/>
      <dgm:t>
        <a:bodyPr/>
        <a:lstStyle/>
        <a:p>
          <a:endParaRPr lang="en-US"/>
        </a:p>
      </dgm:t>
    </dgm:pt>
    <dgm:pt modelId="{FB6402EE-D7FF-477D-862B-B7F721F0CEFB}" type="pres">
      <dgm:prSet presAssocID="{7DBC0F31-02C0-458E-9FD7-FB4AD508CC0E}" presName="node" presStyleLbl="node1" presStyleIdx="0" presStyleCnt="3">
        <dgm:presLayoutVars>
          <dgm:bulletEnabled val="1"/>
        </dgm:presLayoutVars>
      </dgm:prSet>
      <dgm:spPr/>
      <dgm:t>
        <a:bodyPr/>
        <a:lstStyle/>
        <a:p>
          <a:endParaRPr lang="en-US"/>
        </a:p>
      </dgm:t>
    </dgm:pt>
    <dgm:pt modelId="{8C81ADDF-2525-441B-BFFB-8263C5203A28}" type="pres">
      <dgm:prSet presAssocID="{9C0CE57B-26DE-46A9-8290-0432A84CA648}" presName="sibTrans" presStyleLbl="sibTrans2D1" presStyleIdx="0" presStyleCnt="2"/>
      <dgm:spPr/>
      <dgm:t>
        <a:bodyPr/>
        <a:lstStyle/>
        <a:p>
          <a:endParaRPr lang="en-US"/>
        </a:p>
      </dgm:t>
    </dgm:pt>
    <dgm:pt modelId="{DD0EDC03-C582-4218-B509-63C5D56CFC07}" type="pres">
      <dgm:prSet presAssocID="{9C0CE57B-26DE-46A9-8290-0432A84CA648}" presName="connectorText" presStyleLbl="sibTrans2D1" presStyleIdx="0" presStyleCnt="2"/>
      <dgm:spPr/>
      <dgm:t>
        <a:bodyPr/>
        <a:lstStyle/>
        <a:p>
          <a:endParaRPr lang="en-US"/>
        </a:p>
      </dgm:t>
    </dgm:pt>
    <dgm:pt modelId="{71EB0731-249D-4E8D-813B-BC68CFE95917}" type="pres">
      <dgm:prSet presAssocID="{E871B5D4-778C-4E58-A0DB-3C19250B772C}" presName="node" presStyleLbl="node1" presStyleIdx="1" presStyleCnt="3">
        <dgm:presLayoutVars>
          <dgm:bulletEnabled val="1"/>
        </dgm:presLayoutVars>
      </dgm:prSet>
      <dgm:spPr/>
      <dgm:t>
        <a:bodyPr/>
        <a:lstStyle/>
        <a:p>
          <a:endParaRPr lang="en-US"/>
        </a:p>
      </dgm:t>
    </dgm:pt>
    <dgm:pt modelId="{0EF0EC53-ED71-4DE1-987E-4E806ECAC441}" type="pres">
      <dgm:prSet presAssocID="{F3A73124-0D19-4358-BBDA-33BB4F4910BD}" presName="sibTrans" presStyleLbl="sibTrans2D1" presStyleIdx="1" presStyleCnt="2"/>
      <dgm:spPr/>
      <dgm:t>
        <a:bodyPr/>
        <a:lstStyle/>
        <a:p>
          <a:endParaRPr lang="en-US"/>
        </a:p>
      </dgm:t>
    </dgm:pt>
    <dgm:pt modelId="{4C2BC22E-41B1-4BA3-8BF8-00DA4A4A28EB}" type="pres">
      <dgm:prSet presAssocID="{F3A73124-0D19-4358-BBDA-33BB4F4910BD}" presName="connectorText" presStyleLbl="sibTrans2D1" presStyleIdx="1" presStyleCnt="2"/>
      <dgm:spPr/>
      <dgm:t>
        <a:bodyPr/>
        <a:lstStyle/>
        <a:p>
          <a:endParaRPr lang="en-US"/>
        </a:p>
      </dgm:t>
    </dgm:pt>
    <dgm:pt modelId="{5B406E3B-DE0B-487F-B5B9-A2E3F0FED079}" type="pres">
      <dgm:prSet presAssocID="{B8CC641E-0E94-4E65-9483-F5B84006812E}" presName="node" presStyleLbl="node1" presStyleIdx="2" presStyleCnt="3">
        <dgm:presLayoutVars>
          <dgm:bulletEnabled val="1"/>
        </dgm:presLayoutVars>
      </dgm:prSet>
      <dgm:spPr/>
      <dgm:t>
        <a:bodyPr/>
        <a:lstStyle/>
        <a:p>
          <a:endParaRPr lang="en-US"/>
        </a:p>
      </dgm:t>
    </dgm:pt>
  </dgm:ptLst>
  <dgm:cxnLst>
    <dgm:cxn modelId="{DECBD7C3-3983-488D-A359-06B1120472B2}" srcId="{A3DCC818-EADB-4737-8D63-25036FC05574}" destId="{E871B5D4-778C-4E58-A0DB-3C19250B772C}" srcOrd="1" destOrd="0" parTransId="{28F5914E-C3CD-4310-9B5F-A50687C38B0D}" sibTransId="{F3A73124-0D19-4358-BBDA-33BB4F4910BD}"/>
    <dgm:cxn modelId="{25FB5B53-CC13-4843-87C3-F0051FF8671F}" type="presOf" srcId="{F3A73124-0D19-4358-BBDA-33BB4F4910BD}" destId="{0EF0EC53-ED71-4DE1-987E-4E806ECAC441}" srcOrd="0" destOrd="0" presId="urn:microsoft.com/office/officeart/2005/8/layout/process2"/>
    <dgm:cxn modelId="{2E731F16-27E8-41A7-B016-12DC52E9C20C}" type="presOf" srcId="{9C0CE57B-26DE-46A9-8290-0432A84CA648}" destId="{DD0EDC03-C582-4218-B509-63C5D56CFC07}" srcOrd="1" destOrd="0" presId="urn:microsoft.com/office/officeart/2005/8/layout/process2"/>
    <dgm:cxn modelId="{C7B63D61-BF2F-42CD-A094-6AD8C22DCF69}" srcId="{A3DCC818-EADB-4737-8D63-25036FC05574}" destId="{B8CC641E-0E94-4E65-9483-F5B84006812E}" srcOrd="2" destOrd="0" parTransId="{C0792E14-366F-4024-B8D6-1EBE847BF92C}" sibTransId="{CBF430DE-6B6D-44BB-B24A-6FE890C76052}"/>
    <dgm:cxn modelId="{4EC3F0FE-3CEA-4C12-9841-8D123D0F7221}" type="presOf" srcId="{9C0CE57B-26DE-46A9-8290-0432A84CA648}" destId="{8C81ADDF-2525-441B-BFFB-8263C5203A28}" srcOrd="0" destOrd="0" presId="urn:microsoft.com/office/officeart/2005/8/layout/process2"/>
    <dgm:cxn modelId="{E0A0AD62-D2D7-4416-8340-6FBFBA14E17B}" type="presOf" srcId="{F3A73124-0D19-4358-BBDA-33BB4F4910BD}" destId="{4C2BC22E-41B1-4BA3-8BF8-00DA4A4A28EB}" srcOrd="1" destOrd="0" presId="urn:microsoft.com/office/officeart/2005/8/layout/process2"/>
    <dgm:cxn modelId="{5340F0E1-CB93-40C7-A8E8-F39952DE14CF}" type="presOf" srcId="{B8CC641E-0E94-4E65-9483-F5B84006812E}" destId="{5B406E3B-DE0B-487F-B5B9-A2E3F0FED079}" srcOrd="0" destOrd="0" presId="urn:microsoft.com/office/officeart/2005/8/layout/process2"/>
    <dgm:cxn modelId="{A078612A-237F-4B4B-B319-16452BE578B2}" type="presOf" srcId="{7DBC0F31-02C0-458E-9FD7-FB4AD508CC0E}" destId="{FB6402EE-D7FF-477D-862B-B7F721F0CEFB}" srcOrd="0" destOrd="0" presId="urn:microsoft.com/office/officeart/2005/8/layout/process2"/>
    <dgm:cxn modelId="{EE9D34D5-E821-483C-B8DE-D394FAFC6CFD}" srcId="{A3DCC818-EADB-4737-8D63-25036FC05574}" destId="{7DBC0F31-02C0-458E-9FD7-FB4AD508CC0E}" srcOrd="0" destOrd="0" parTransId="{C645835B-7C4D-4E99-ADCD-44327CE13FD1}" sibTransId="{9C0CE57B-26DE-46A9-8290-0432A84CA648}"/>
    <dgm:cxn modelId="{270BE753-A57A-4EF3-A6E9-67182B05D822}" type="presOf" srcId="{A3DCC818-EADB-4737-8D63-25036FC05574}" destId="{9A5443E8-0698-48CF-A753-F30BED8FA4DD}" srcOrd="0" destOrd="0" presId="urn:microsoft.com/office/officeart/2005/8/layout/process2"/>
    <dgm:cxn modelId="{91A34556-8E9A-4FCD-97E3-4F2AAF008B3E}" type="presOf" srcId="{E871B5D4-778C-4E58-A0DB-3C19250B772C}" destId="{71EB0731-249D-4E8D-813B-BC68CFE95917}" srcOrd="0" destOrd="0" presId="urn:microsoft.com/office/officeart/2005/8/layout/process2"/>
    <dgm:cxn modelId="{A34F8719-1C9A-4A0B-84A1-DC8DFF945C6B}" type="presParOf" srcId="{9A5443E8-0698-48CF-A753-F30BED8FA4DD}" destId="{FB6402EE-D7FF-477D-862B-B7F721F0CEFB}" srcOrd="0" destOrd="0" presId="urn:microsoft.com/office/officeart/2005/8/layout/process2"/>
    <dgm:cxn modelId="{7B7B180C-3ADE-4441-9A3C-3B8354B08C5E}" type="presParOf" srcId="{9A5443E8-0698-48CF-A753-F30BED8FA4DD}" destId="{8C81ADDF-2525-441B-BFFB-8263C5203A28}" srcOrd="1" destOrd="0" presId="urn:microsoft.com/office/officeart/2005/8/layout/process2"/>
    <dgm:cxn modelId="{64906A58-22EE-4C04-B8A3-1779C52FB64F}" type="presParOf" srcId="{8C81ADDF-2525-441B-BFFB-8263C5203A28}" destId="{DD0EDC03-C582-4218-B509-63C5D56CFC07}" srcOrd="0" destOrd="0" presId="urn:microsoft.com/office/officeart/2005/8/layout/process2"/>
    <dgm:cxn modelId="{4EE338C2-EE83-44E0-96BC-CF33B6241A03}" type="presParOf" srcId="{9A5443E8-0698-48CF-A753-F30BED8FA4DD}" destId="{71EB0731-249D-4E8D-813B-BC68CFE95917}" srcOrd="2" destOrd="0" presId="urn:microsoft.com/office/officeart/2005/8/layout/process2"/>
    <dgm:cxn modelId="{DBAE1CFD-06BC-4581-A2AC-22494831B0C8}" type="presParOf" srcId="{9A5443E8-0698-48CF-A753-F30BED8FA4DD}" destId="{0EF0EC53-ED71-4DE1-987E-4E806ECAC441}" srcOrd="3" destOrd="0" presId="urn:microsoft.com/office/officeart/2005/8/layout/process2"/>
    <dgm:cxn modelId="{035BA9B1-35A9-4DC3-B7DF-A36CBA3A73D7}" type="presParOf" srcId="{0EF0EC53-ED71-4DE1-987E-4E806ECAC441}" destId="{4C2BC22E-41B1-4BA3-8BF8-00DA4A4A28EB}" srcOrd="0" destOrd="0" presId="urn:microsoft.com/office/officeart/2005/8/layout/process2"/>
    <dgm:cxn modelId="{43C88FD9-AEF5-475B-8F33-72079F1304F8}" type="presParOf" srcId="{9A5443E8-0698-48CF-A753-F30BED8FA4DD}" destId="{5B406E3B-DE0B-487F-B5B9-A2E3F0FED079}"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C3649-09DA-4D16-8B4E-2918E828CA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0AFB62-EDD4-4F91-BAEC-EF05BD2EA223}">
      <dgm:prSet phldrT="[Text]"/>
      <dgm:spPr/>
      <dgm:t>
        <a:bodyPr/>
        <a:lstStyle/>
        <a:p>
          <a:r>
            <a:rPr lang="en-US" dirty="0" smtClean="0">
              <a:latin typeface="Gill Sans MT" panose="020B0502020104020203" pitchFamily="34" charset="0"/>
            </a:rPr>
            <a:t>Ways Public Authorities can reduce drug and alcohol problems</a:t>
          </a:r>
          <a:endParaRPr lang="en-US" dirty="0">
            <a:latin typeface="Gill Sans MT" panose="020B0502020104020203" pitchFamily="34" charset="0"/>
          </a:endParaRPr>
        </a:p>
      </dgm:t>
    </dgm:pt>
    <dgm:pt modelId="{9BDBE17B-52A8-4E7C-A63E-0B6D807B0C16}" type="parTrans" cxnId="{120068CE-EC1B-4973-ADD1-5A3176C2A7D3}">
      <dgm:prSet/>
      <dgm:spPr/>
      <dgm:t>
        <a:bodyPr/>
        <a:lstStyle/>
        <a:p>
          <a:endParaRPr lang="en-US">
            <a:latin typeface="Gill Sans MT" panose="020B0502020104020203" pitchFamily="34" charset="0"/>
          </a:endParaRPr>
        </a:p>
      </dgm:t>
    </dgm:pt>
    <dgm:pt modelId="{85914290-BE88-4061-B53B-55BBC1620CCF}" type="sibTrans" cxnId="{120068CE-EC1B-4973-ADD1-5A3176C2A7D3}">
      <dgm:prSet/>
      <dgm:spPr/>
      <dgm:t>
        <a:bodyPr/>
        <a:lstStyle/>
        <a:p>
          <a:endParaRPr lang="en-US">
            <a:latin typeface="Gill Sans MT" panose="020B0502020104020203" pitchFamily="34" charset="0"/>
          </a:endParaRPr>
        </a:p>
      </dgm:t>
    </dgm:pt>
    <dgm:pt modelId="{D1FDC70A-25AD-4F54-9343-4C78BD95AC88}">
      <dgm:prSet phldrT="[Text]" custT="1"/>
      <dgm:spPr/>
      <dgm:t>
        <a:bodyPr/>
        <a:lstStyle/>
        <a:p>
          <a:pPr>
            <a:buFont typeface="Arial" panose="020B0604020202020204" pitchFamily="34" charset="0"/>
            <a:buChar char="•"/>
          </a:pPr>
          <a:r>
            <a:rPr lang="en-US" sz="2000" dirty="0" smtClean="0">
              <a:solidFill>
                <a:schemeClr val="tx1"/>
              </a:solidFill>
              <a:latin typeface="Gill Sans MT" panose="020B0502020104020203" pitchFamily="34" charset="0"/>
            </a:rPr>
            <a:t>Provide education &amp; awareness</a:t>
          </a:r>
          <a:endParaRPr lang="en-US" sz="2000" dirty="0">
            <a:solidFill>
              <a:schemeClr val="tx1"/>
            </a:solidFill>
            <a:latin typeface="Gill Sans MT" panose="020B0502020104020203" pitchFamily="34" charset="0"/>
          </a:endParaRPr>
        </a:p>
      </dgm:t>
    </dgm:pt>
    <dgm:pt modelId="{31B3C3A7-39CE-4572-9BDF-7BAB9CBA989F}" type="parTrans" cxnId="{D912C9DF-FC3A-4721-96DC-D6C7F38DB85B}">
      <dgm:prSet/>
      <dgm:spPr/>
      <dgm:t>
        <a:bodyPr/>
        <a:lstStyle/>
        <a:p>
          <a:endParaRPr lang="en-US">
            <a:latin typeface="Gill Sans MT" panose="020B0502020104020203" pitchFamily="34" charset="0"/>
          </a:endParaRPr>
        </a:p>
      </dgm:t>
    </dgm:pt>
    <dgm:pt modelId="{5C358777-BB57-4812-B7E9-7D6D7FA4E58D}" type="sibTrans" cxnId="{D912C9DF-FC3A-4721-96DC-D6C7F38DB85B}">
      <dgm:prSet/>
      <dgm:spPr/>
      <dgm:t>
        <a:bodyPr/>
        <a:lstStyle/>
        <a:p>
          <a:endParaRPr lang="en-US">
            <a:latin typeface="Gill Sans MT" panose="020B0502020104020203" pitchFamily="34" charset="0"/>
          </a:endParaRPr>
        </a:p>
      </dgm:t>
    </dgm:pt>
    <dgm:pt modelId="{D9F40FD9-C450-4884-AEAD-7FB6AB23ED73}">
      <dgm:prSet custT="1"/>
      <dgm:spPr/>
      <dgm:t>
        <a:bodyPr/>
        <a:lstStyle/>
        <a:p>
          <a:pPr>
            <a:buFont typeface="Arial" panose="020B0604020202020204" pitchFamily="34" charset="0"/>
            <a:buChar char="•"/>
          </a:pPr>
          <a:r>
            <a:rPr lang="en-US" sz="2000" dirty="0" smtClean="0">
              <a:solidFill>
                <a:schemeClr val="tx1"/>
              </a:solidFill>
              <a:latin typeface="Gill Sans MT" panose="020B0502020104020203" pitchFamily="34" charset="0"/>
            </a:rPr>
            <a:t>Provide control of drug and alcohol use through laws</a:t>
          </a:r>
          <a:endParaRPr lang="en-US" sz="2000" dirty="0">
            <a:solidFill>
              <a:schemeClr val="tx1"/>
            </a:solidFill>
            <a:latin typeface="Gill Sans MT" panose="020B0502020104020203" pitchFamily="34" charset="0"/>
          </a:endParaRPr>
        </a:p>
      </dgm:t>
    </dgm:pt>
    <dgm:pt modelId="{AC38EC86-A9B3-4D19-8B3B-F044BB2BA5D0}" type="parTrans" cxnId="{6E94E33F-0216-48F5-8FD2-6C0442C1693E}">
      <dgm:prSet/>
      <dgm:spPr/>
      <dgm:t>
        <a:bodyPr/>
        <a:lstStyle/>
        <a:p>
          <a:endParaRPr lang="en-US">
            <a:latin typeface="Gill Sans MT" panose="020B0502020104020203" pitchFamily="34" charset="0"/>
          </a:endParaRPr>
        </a:p>
      </dgm:t>
    </dgm:pt>
    <dgm:pt modelId="{712E1570-8D17-40D9-8457-6967EAC55D73}" type="sibTrans" cxnId="{6E94E33F-0216-48F5-8FD2-6C0442C1693E}">
      <dgm:prSet/>
      <dgm:spPr/>
      <dgm:t>
        <a:bodyPr/>
        <a:lstStyle/>
        <a:p>
          <a:endParaRPr lang="en-US">
            <a:latin typeface="Gill Sans MT" panose="020B0502020104020203" pitchFamily="34" charset="0"/>
          </a:endParaRPr>
        </a:p>
      </dgm:t>
    </dgm:pt>
    <dgm:pt modelId="{44D8A746-7A6C-47F0-B9BA-CB2F1319CA42}">
      <dgm:prSet custT="1"/>
      <dgm:spPr/>
      <dgm:t>
        <a:bodyPr/>
        <a:lstStyle/>
        <a:p>
          <a:pPr>
            <a:buFont typeface="Arial" panose="020B0604020202020204" pitchFamily="34" charset="0"/>
            <a:buChar char="•"/>
          </a:pPr>
          <a:r>
            <a:rPr lang="en-US" sz="2000" dirty="0" smtClean="0">
              <a:solidFill>
                <a:schemeClr val="tx1"/>
              </a:solidFill>
              <a:latin typeface="Gill Sans MT" panose="020B0502020104020203" pitchFamily="34" charset="0"/>
            </a:rPr>
            <a:t>Tougher regulations </a:t>
          </a:r>
          <a:endParaRPr lang="en-US" sz="2000" dirty="0">
            <a:solidFill>
              <a:schemeClr val="tx1"/>
            </a:solidFill>
            <a:latin typeface="Gill Sans MT" panose="020B0502020104020203" pitchFamily="34" charset="0"/>
          </a:endParaRPr>
        </a:p>
      </dgm:t>
    </dgm:pt>
    <dgm:pt modelId="{2A5D0F7F-C0CC-4457-95BC-E62BAC2C3D14}" type="parTrans" cxnId="{F582FF19-B476-4452-8688-B34E1A8815B7}">
      <dgm:prSet/>
      <dgm:spPr/>
      <dgm:t>
        <a:bodyPr/>
        <a:lstStyle/>
        <a:p>
          <a:endParaRPr lang="en-US">
            <a:latin typeface="Gill Sans MT" panose="020B0502020104020203" pitchFamily="34" charset="0"/>
          </a:endParaRPr>
        </a:p>
      </dgm:t>
    </dgm:pt>
    <dgm:pt modelId="{609F431A-8624-4A14-9826-92CFB83238EF}" type="sibTrans" cxnId="{F582FF19-B476-4452-8688-B34E1A8815B7}">
      <dgm:prSet/>
      <dgm:spPr/>
      <dgm:t>
        <a:bodyPr/>
        <a:lstStyle/>
        <a:p>
          <a:endParaRPr lang="en-US">
            <a:latin typeface="Gill Sans MT" panose="020B0502020104020203" pitchFamily="34" charset="0"/>
          </a:endParaRPr>
        </a:p>
      </dgm:t>
    </dgm:pt>
    <dgm:pt modelId="{AD2BABD5-C471-4EF7-80C1-EA5928A6EAE3}">
      <dgm:prSet phldrT="[Text]" custT="1"/>
      <dgm:spPr/>
      <dgm:t>
        <a:bodyPr/>
        <a:lstStyle/>
        <a:p>
          <a:r>
            <a:rPr lang="en-US" sz="2400" dirty="0" smtClean="0">
              <a:latin typeface="Gill Sans MT" panose="020B0502020104020203" pitchFamily="34" charset="0"/>
            </a:rPr>
            <a:t>Ways to Control or Regulate Personal or Recreational Cannabis Use</a:t>
          </a:r>
          <a:endParaRPr lang="en-US" sz="2400" dirty="0">
            <a:latin typeface="Gill Sans MT" panose="020B0502020104020203" pitchFamily="34" charset="0"/>
          </a:endParaRPr>
        </a:p>
      </dgm:t>
    </dgm:pt>
    <dgm:pt modelId="{47A70F3E-E8F7-4DFB-A32A-00B621B04626}" type="sibTrans" cxnId="{07752963-AF50-457C-AF05-833209FCF6D1}">
      <dgm:prSet/>
      <dgm:spPr/>
      <dgm:t>
        <a:bodyPr/>
        <a:lstStyle/>
        <a:p>
          <a:endParaRPr lang="en-US">
            <a:latin typeface="Gill Sans MT" panose="020B0502020104020203" pitchFamily="34" charset="0"/>
          </a:endParaRPr>
        </a:p>
      </dgm:t>
    </dgm:pt>
    <dgm:pt modelId="{81474A32-F8BC-4756-8964-B6141C7BDDEC}" type="parTrans" cxnId="{07752963-AF50-457C-AF05-833209FCF6D1}">
      <dgm:prSet/>
      <dgm:spPr/>
      <dgm:t>
        <a:bodyPr/>
        <a:lstStyle/>
        <a:p>
          <a:endParaRPr lang="en-US">
            <a:latin typeface="Gill Sans MT" panose="020B0502020104020203" pitchFamily="34" charset="0"/>
          </a:endParaRPr>
        </a:p>
      </dgm:t>
    </dgm:pt>
    <dgm:pt modelId="{2DFAA308-9DD5-4B91-841A-E84C418338A7}">
      <dgm:prSet phldrT="[Text]" custT="1"/>
      <dgm:spPr/>
      <dgm:t>
        <a:bodyPr/>
        <a:lstStyle/>
        <a:p>
          <a:pPr>
            <a:buFont typeface="Arial" panose="020B0604020202020204" pitchFamily="34" charset="0"/>
            <a:buChar char="•"/>
          </a:pPr>
          <a:r>
            <a:rPr lang="en-US" sz="1800" dirty="0" smtClean="0">
              <a:solidFill>
                <a:schemeClr val="tx1"/>
              </a:solidFill>
              <a:latin typeface="Gill Sans MT" panose="020B0502020104020203" pitchFamily="34" charset="0"/>
            </a:rPr>
            <a:t>Banning cannabis (Use around children)</a:t>
          </a:r>
          <a:endParaRPr lang="en-US" sz="1800" dirty="0">
            <a:solidFill>
              <a:schemeClr val="tx1"/>
            </a:solidFill>
            <a:latin typeface="Gill Sans MT" panose="020B0502020104020203" pitchFamily="34" charset="0"/>
          </a:endParaRPr>
        </a:p>
      </dgm:t>
    </dgm:pt>
    <dgm:pt modelId="{836DF785-7C40-429F-920E-DB86E4D3EC62}" type="sibTrans" cxnId="{6F0BB86C-36F8-4685-A632-397C83EC97A1}">
      <dgm:prSet/>
      <dgm:spPr/>
      <dgm:t>
        <a:bodyPr/>
        <a:lstStyle/>
        <a:p>
          <a:endParaRPr lang="en-US">
            <a:latin typeface="Gill Sans MT" panose="020B0502020104020203" pitchFamily="34" charset="0"/>
          </a:endParaRPr>
        </a:p>
      </dgm:t>
    </dgm:pt>
    <dgm:pt modelId="{A5D88BDF-F91F-4D61-A41D-C037C9E8E3AA}" type="parTrans" cxnId="{6F0BB86C-36F8-4685-A632-397C83EC97A1}">
      <dgm:prSet/>
      <dgm:spPr/>
      <dgm:t>
        <a:bodyPr/>
        <a:lstStyle/>
        <a:p>
          <a:endParaRPr lang="en-US">
            <a:latin typeface="Gill Sans MT" panose="020B0502020104020203" pitchFamily="34" charset="0"/>
          </a:endParaRPr>
        </a:p>
      </dgm:t>
    </dgm:pt>
    <dgm:pt modelId="{91031800-1491-498A-BDA6-B7EEDC560EF0}">
      <dgm:prSet custT="1"/>
      <dgm:spPr/>
      <dgm:t>
        <a:bodyPr/>
        <a:lstStyle/>
        <a:p>
          <a:pPr>
            <a:buFont typeface="Arial" panose="020B0604020202020204" pitchFamily="34" charset="0"/>
            <a:buChar char="•"/>
          </a:pPr>
          <a:r>
            <a:rPr lang="en-US" sz="1800" dirty="0" smtClean="0">
              <a:solidFill>
                <a:schemeClr val="tx1"/>
              </a:solidFill>
              <a:latin typeface="Gill Sans MT" panose="020B0502020104020203" pitchFamily="34" charset="0"/>
            </a:rPr>
            <a:t>Legalize it</a:t>
          </a:r>
          <a:endParaRPr lang="en-US" sz="1800" dirty="0">
            <a:solidFill>
              <a:schemeClr val="tx1"/>
            </a:solidFill>
            <a:latin typeface="Gill Sans MT" panose="020B0502020104020203" pitchFamily="34" charset="0"/>
          </a:endParaRPr>
        </a:p>
      </dgm:t>
    </dgm:pt>
    <dgm:pt modelId="{1CEE5AA9-33E0-4D78-9E35-C85AA9DAC206}" type="sibTrans" cxnId="{E1389076-BB1D-4F35-B727-9E62610E637A}">
      <dgm:prSet/>
      <dgm:spPr/>
      <dgm:t>
        <a:bodyPr/>
        <a:lstStyle/>
        <a:p>
          <a:endParaRPr lang="en-US">
            <a:latin typeface="Gill Sans MT" panose="020B0502020104020203" pitchFamily="34" charset="0"/>
          </a:endParaRPr>
        </a:p>
      </dgm:t>
    </dgm:pt>
    <dgm:pt modelId="{06BDBA13-6D4A-47F2-BE88-BADE05B4CDFC}" type="parTrans" cxnId="{E1389076-BB1D-4F35-B727-9E62610E637A}">
      <dgm:prSet/>
      <dgm:spPr/>
      <dgm:t>
        <a:bodyPr/>
        <a:lstStyle/>
        <a:p>
          <a:endParaRPr lang="en-US">
            <a:latin typeface="Gill Sans MT" panose="020B0502020104020203" pitchFamily="34" charset="0"/>
          </a:endParaRPr>
        </a:p>
      </dgm:t>
    </dgm:pt>
    <dgm:pt modelId="{FA264767-6F12-4EFB-BC45-BD1D294CC064}">
      <dgm:prSet custT="1"/>
      <dgm:spPr/>
      <dgm:t>
        <a:bodyPr/>
        <a:lstStyle/>
        <a:p>
          <a:pPr>
            <a:buFont typeface="Arial" panose="020B0604020202020204" pitchFamily="34" charset="0"/>
            <a:buChar char="•"/>
          </a:pPr>
          <a:r>
            <a:rPr lang="en-US" sz="1800" dirty="0" smtClean="0">
              <a:solidFill>
                <a:schemeClr val="tx1"/>
              </a:solidFill>
              <a:latin typeface="Gill Sans MT" panose="020B0502020104020203" pitchFamily="34" charset="0"/>
            </a:rPr>
            <a:t>Regulate it (Government to create licensed dispensaries)</a:t>
          </a:r>
          <a:endParaRPr lang="en-US" sz="1800" dirty="0">
            <a:solidFill>
              <a:schemeClr val="tx1"/>
            </a:solidFill>
            <a:latin typeface="Gill Sans MT" panose="020B0502020104020203" pitchFamily="34" charset="0"/>
          </a:endParaRPr>
        </a:p>
      </dgm:t>
    </dgm:pt>
    <dgm:pt modelId="{7887F5E4-7A8F-4209-9456-61873F2ECA85}" type="sibTrans" cxnId="{B8A2A8FE-DB50-40E1-A801-7DC8016E250F}">
      <dgm:prSet/>
      <dgm:spPr/>
      <dgm:t>
        <a:bodyPr/>
        <a:lstStyle/>
        <a:p>
          <a:endParaRPr lang="en-US">
            <a:latin typeface="Gill Sans MT" panose="020B0502020104020203" pitchFamily="34" charset="0"/>
          </a:endParaRPr>
        </a:p>
      </dgm:t>
    </dgm:pt>
    <dgm:pt modelId="{7C77FC4C-DE6A-4A78-BD1E-6F2886044C60}" type="parTrans" cxnId="{B8A2A8FE-DB50-40E1-A801-7DC8016E250F}">
      <dgm:prSet/>
      <dgm:spPr/>
      <dgm:t>
        <a:bodyPr/>
        <a:lstStyle/>
        <a:p>
          <a:endParaRPr lang="en-US">
            <a:latin typeface="Gill Sans MT" panose="020B0502020104020203" pitchFamily="34" charset="0"/>
          </a:endParaRPr>
        </a:p>
      </dgm:t>
    </dgm:pt>
    <dgm:pt modelId="{0602EDA9-BD6F-4E1B-87FA-0B678C0738E9}">
      <dgm:prSet custT="1"/>
      <dgm:spPr/>
      <dgm:t>
        <a:bodyPr/>
        <a:lstStyle/>
        <a:p>
          <a:pPr>
            <a:buFont typeface="Arial" panose="020B0604020202020204" pitchFamily="34" charset="0"/>
            <a:buChar char="•"/>
          </a:pPr>
          <a:r>
            <a:rPr lang="en-US" sz="1800" dirty="0" smtClean="0">
              <a:solidFill>
                <a:schemeClr val="tx1"/>
              </a:solidFill>
              <a:latin typeface="Gill Sans MT" panose="020B0502020104020203" pitchFamily="34" charset="0"/>
            </a:rPr>
            <a:t>Decriminalization(public fine, setting limits on amount used)</a:t>
          </a:r>
          <a:endParaRPr lang="en-US" sz="1800" dirty="0">
            <a:solidFill>
              <a:schemeClr val="tx1"/>
            </a:solidFill>
            <a:latin typeface="Gill Sans MT" panose="020B0502020104020203" pitchFamily="34" charset="0"/>
          </a:endParaRPr>
        </a:p>
      </dgm:t>
    </dgm:pt>
    <dgm:pt modelId="{181FDC99-24AF-46E4-896D-366A7591CF41}" type="parTrans" cxnId="{162DFA1D-1018-490B-8579-CA1225C00B87}">
      <dgm:prSet/>
      <dgm:spPr/>
      <dgm:t>
        <a:bodyPr/>
        <a:lstStyle/>
        <a:p>
          <a:endParaRPr lang="en-US"/>
        </a:p>
      </dgm:t>
    </dgm:pt>
    <dgm:pt modelId="{32030657-8239-4F6C-9FBC-7C77D32DF1E1}" type="sibTrans" cxnId="{162DFA1D-1018-490B-8579-CA1225C00B87}">
      <dgm:prSet/>
      <dgm:spPr/>
      <dgm:t>
        <a:bodyPr/>
        <a:lstStyle/>
        <a:p>
          <a:endParaRPr lang="en-US"/>
        </a:p>
      </dgm:t>
    </dgm:pt>
    <dgm:pt modelId="{5DE8463B-7F52-4C70-B66F-FB5F5AD4FC81}" type="pres">
      <dgm:prSet presAssocID="{1C0C3649-09DA-4D16-8B4E-2918E828CAA9}" presName="Name0" presStyleCnt="0">
        <dgm:presLayoutVars>
          <dgm:dir/>
          <dgm:animLvl val="lvl"/>
          <dgm:resizeHandles val="exact"/>
        </dgm:presLayoutVars>
      </dgm:prSet>
      <dgm:spPr/>
      <dgm:t>
        <a:bodyPr/>
        <a:lstStyle/>
        <a:p>
          <a:endParaRPr lang="en-US"/>
        </a:p>
      </dgm:t>
    </dgm:pt>
    <dgm:pt modelId="{C5AC0DC4-8D42-4634-9052-9426D945B97C}" type="pres">
      <dgm:prSet presAssocID="{AD2BABD5-C471-4EF7-80C1-EA5928A6EAE3}" presName="linNode" presStyleCnt="0"/>
      <dgm:spPr/>
    </dgm:pt>
    <dgm:pt modelId="{DA2AD3AD-25E8-4F7F-AE95-4B349F8F30E1}" type="pres">
      <dgm:prSet presAssocID="{AD2BABD5-C471-4EF7-80C1-EA5928A6EAE3}" presName="parentText" presStyleLbl="node1" presStyleIdx="0" presStyleCnt="2">
        <dgm:presLayoutVars>
          <dgm:chMax val="1"/>
          <dgm:bulletEnabled val="1"/>
        </dgm:presLayoutVars>
      </dgm:prSet>
      <dgm:spPr/>
      <dgm:t>
        <a:bodyPr/>
        <a:lstStyle/>
        <a:p>
          <a:endParaRPr lang="en-US"/>
        </a:p>
      </dgm:t>
    </dgm:pt>
    <dgm:pt modelId="{7A55E0D8-13C2-418D-8EE5-31D52D1A9326}" type="pres">
      <dgm:prSet presAssocID="{AD2BABD5-C471-4EF7-80C1-EA5928A6EAE3}" presName="descendantText" presStyleLbl="alignAccFollowNode1" presStyleIdx="0" presStyleCnt="2" custScaleY="110288">
        <dgm:presLayoutVars>
          <dgm:bulletEnabled val="1"/>
        </dgm:presLayoutVars>
      </dgm:prSet>
      <dgm:spPr/>
      <dgm:t>
        <a:bodyPr/>
        <a:lstStyle/>
        <a:p>
          <a:endParaRPr lang="en-US"/>
        </a:p>
      </dgm:t>
    </dgm:pt>
    <dgm:pt modelId="{B8CC9B1B-19DE-4302-B340-42DDCED90F12}" type="pres">
      <dgm:prSet presAssocID="{47A70F3E-E8F7-4DFB-A32A-00B621B04626}" presName="sp" presStyleCnt="0"/>
      <dgm:spPr/>
    </dgm:pt>
    <dgm:pt modelId="{CCB7117F-B24B-4046-8BB8-1418D6529C5B}" type="pres">
      <dgm:prSet presAssocID="{920AFB62-EDD4-4F91-BAEC-EF05BD2EA223}" presName="linNode" presStyleCnt="0"/>
      <dgm:spPr/>
    </dgm:pt>
    <dgm:pt modelId="{E42B68D7-4623-4A12-B9C1-5D58C4627752}" type="pres">
      <dgm:prSet presAssocID="{920AFB62-EDD4-4F91-BAEC-EF05BD2EA223}" presName="parentText" presStyleLbl="node1" presStyleIdx="1" presStyleCnt="2">
        <dgm:presLayoutVars>
          <dgm:chMax val="1"/>
          <dgm:bulletEnabled val="1"/>
        </dgm:presLayoutVars>
      </dgm:prSet>
      <dgm:spPr/>
      <dgm:t>
        <a:bodyPr/>
        <a:lstStyle/>
        <a:p>
          <a:endParaRPr lang="en-US"/>
        </a:p>
      </dgm:t>
    </dgm:pt>
    <dgm:pt modelId="{71E7A340-0FBF-46D0-A9CC-F7D57014FA13}" type="pres">
      <dgm:prSet presAssocID="{920AFB62-EDD4-4F91-BAEC-EF05BD2EA223}" presName="descendantText" presStyleLbl="alignAccFollowNode1" presStyleIdx="1" presStyleCnt="2">
        <dgm:presLayoutVars>
          <dgm:bulletEnabled val="1"/>
        </dgm:presLayoutVars>
      </dgm:prSet>
      <dgm:spPr/>
      <dgm:t>
        <a:bodyPr/>
        <a:lstStyle/>
        <a:p>
          <a:endParaRPr lang="en-US"/>
        </a:p>
      </dgm:t>
    </dgm:pt>
  </dgm:ptLst>
  <dgm:cxnLst>
    <dgm:cxn modelId="{E9919DE0-86B8-4AC4-A4C4-5E7023D7F665}" type="presOf" srcId="{920AFB62-EDD4-4F91-BAEC-EF05BD2EA223}" destId="{E42B68D7-4623-4A12-B9C1-5D58C4627752}" srcOrd="0" destOrd="0" presId="urn:microsoft.com/office/officeart/2005/8/layout/vList5"/>
    <dgm:cxn modelId="{D912C9DF-FC3A-4721-96DC-D6C7F38DB85B}" srcId="{920AFB62-EDD4-4F91-BAEC-EF05BD2EA223}" destId="{D1FDC70A-25AD-4F54-9343-4C78BD95AC88}" srcOrd="0" destOrd="0" parTransId="{31B3C3A7-39CE-4572-9BDF-7BAB9CBA989F}" sibTransId="{5C358777-BB57-4812-B7E9-7D6D7FA4E58D}"/>
    <dgm:cxn modelId="{162DFA1D-1018-490B-8579-CA1225C00B87}" srcId="{AD2BABD5-C471-4EF7-80C1-EA5928A6EAE3}" destId="{0602EDA9-BD6F-4E1B-87FA-0B678C0738E9}" srcOrd="3" destOrd="0" parTransId="{181FDC99-24AF-46E4-896D-366A7591CF41}" sibTransId="{32030657-8239-4F6C-9FBC-7C77D32DF1E1}"/>
    <dgm:cxn modelId="{4966C0B6-4595-4841-9DA7-4A05126AFF5B}" type="presOf" srcId="{2DFAA308-9DD5-4B91-841A-E84C418338A7}" destId="{7A55E0D8-13C2-418D-8EE5-31D52D1A9326}" srcOrd="0" destOrd="0" presId="urn:microsoft.com/office/officeart/2005/8/layout/vList5"/>
    <dgm:cxn modelId="{6E94E33F-0216-48F5-8FD2-6C0442C1693E}" srcId="{920AFB62-EDD4-4F91-BAEC-EF05BD2EA223}" destId="{D9F40FD9-C450-4884-AEAD-7FB6AB23ED73}" srcOrd="1" destOrd="0" parTransId="{AC38EC86-A9B3-4D19-8B3B-F044BB2BA5D0}" sibTransId="{712E1570-8D17-40D9-8457-6967EAC55D73}"/>
    <dgm:cxn modelId="{F582FF19-B476-4452-8688-B34E1A8815B7}" srcId="{920AFB62-EDD4-4F91-BAEC-EF05BD2EA223}" destId="{44D8A746-7A6C-47F0-B9BA-CB2F1319CA42}" srcOrd="2" destOrd="0" parTransId="{2A5D0F7F-C0CC-4457-95BC-E62BAC2C3D14}" sibTransId="{609F431A-8624-4A14-9826-92CFB83238EF}"/>
    <dgm:cxn modelId="{A9DD0237-10F1-4D39-BC38-BB1D3537BF0F}" type="presOf" srcId="{91031800-1491-498A-BDA6-B7EEDC560EF0}" destId="{7A55E0D8-13C2-418D-8EE5-31D52D1A9326}" srcOrd="0" destOrd="1" presId="urn:microsoft.com/office/officeart/2005/8/layout/vList5"/>
    <dgm:cxn modelId="{6F0BB86C-36F8-4685-A632-397C83EC97A1}" srcId="{AD2BABD5-C471-4EF7-80C1-EA5928A6EAE3}" destId="{2DFAA308-9DD5-4B91-841A-E84C418338A7}" srcOrd="0" destOrd="0" parTransId="{A5D88BDF-F91F-4D61-A41D-C037C9E8E3AA}" sibTransId="{836DF785-7C40-429F-920E-DB86E4D3EC62}"/>
    <dgm:cxn modelId="{E1389076-BB1D-4F35-B727-9E62610E637A}" srcId="{AD2BABD5-C471-4EF7-80C1-EA5928A6EAE3}" destId="{91031800-1491-498A-BDA6-B7EEDC560EF0}" srcOrd="1" destOrd="0" parTransId="{06BDBA13-6D4A-47F2-BE88-BADE05B4CDFC}" sibTransId="{1CEE5AA9-33E0-4D78-9E35-C85AA9DAC206}"/>
    <dgm:cxn modelId="{8D456B5F-4A78-4EE8-8435-D0F2F6DAC1BD}" type="presOf" srcId="{D9F40FD9-C450-4884-AEAD-7FB6AB23ED73}" destId="{71E7A340-0FBF-46D0-A9CC-F7D57014FA13}" srcOrd="0" destOrd="1" presId="urn:microsoft.com/office/officeart/2005/8/layout/vList5"/>
    <dgm:cxn modelId="{B36B67F0-3FCF-43F9-B588-C68EEB934790}" type="presOf" srcId="{0602EDA9-BD6F-4E1B-87FA-0B678C0738E9}" destId="{7A55E0D8-13C2-418D-8EE5-31D52D1A9326}" srcOrd="0" destOrd="3" presId="urn:microsoft.com/office/officeart/2005/8/layout/vList5"/>
    <dgm:cxn modelId="{4E4B9324-49F0-4F1E-A547-45DAAE6933ED}" type="presOf" srcId="{44D8A746-7A6C-47F0-B9BA-CB2F1319CA42}" destId="{71E7A340-0FBF-46D0-A9CC-F7D57014FA13}" srcOrd="0" destOrd="2" presId="urn:microsoft.com/office/officeart/2005/8/layout/vList5"/>
    <dgm:cxn modelId="{DBFF6661-A246-42EE-B058-868CB47182D1}" type="presOf" srcId="{D1FDC70A-25AD-4F54-9343-4C78BD95AC88}" destId="{71E7A340-0FBF-46D0-A9CC-F7D57014FA13}" srcOrd="0" destOrd="0" presId="urn:microsoft.com/office/officeart/2005/8/layout/vList5"/>
    <dgm:cxn modelId="{120068CE-EC1B-4973-ADD1-5A3176C2A7D3}" srcId="{1C0C3649-09DA-4D16-8B4E-2918E828CAA9}" destId="{920AFB62-EDD4-4F91-BAEC-EF05BD2EA223}" srcOrd="1" destOrd="0" parTransId="{9BDBE17B-52A8-4E7C-A63E-0B6D807B0C16}" sibTransId="{85914290-BE88-4061-B53B-55BBC1620CCF}"/>
    <dgm:cxn modelId="{EBED52E5-8F93-484D-9806-62F0BF6EA8F5}" type="presOf" srcId="{FA264767-6F12-4EFB-BC45-BD1D294CC064}" destId="{7A55E0D8-13C2-418D-8EE5-31D52D1A9326}" srcOrd="0" destOrd="2" presId="urn:microsoft.com/office/officeart/2005/8/layout/vList5"/>
    <dgm:cxn modelId="{3E2200B6-662F-492F-8AC8-FB4B3AA47372}" type="presOf" srcId="{1C0C3649-09DA-4D16-8B4E-2918E828CAA9}" destId="{5DE8463B-7F52-4C70-B66F-FB5F5AD4FC81}" srcOrd="0" destOrd="0" presId="urn:microsoft.com/office/officeart/2005/8/layout/vList5"/>
    <dgm:cxn modelId="{B8A2A8FE-DB50-40E1-A801-7DC8016E250F}" srcId="{AD2BABD5-C471-4EF7-80C1-EA5928A6EAE3}" destId="{FA264767-6F12-4EFB-BC45-BD1D294CC064}" srcOrd="2" destOrd="0" parTransId="{7C77FC4C-DE6A-4A78-BD1E-6F2886044C60}" sibTransId="{7887F5E4-7A8F-4209-9456-61873F2ECA85}"/>
    <dgm:cxn modelId="{8DA2F3E9-B675-4DFA-9D2F-969E6B88D23F}" type="presOf" srcId="{AD2BABD5-C471-4EF7-80C1-EA5928A6EAE3}" destId="{DA2AD3AD-25E8-4F7F-AE95-4B349F8F30E1}" srcOrd="0" destOrd="0" presId="urn:microsoft.com/office/officeart/2005/8/layout/vList5"/>
    <dgm:cxn modelId="{07752963-AF50-457C-AF05-833209FCF6D1}" srcId="{1C0C3649-09DA-4D16-8B4E-2918E828CAA9}" destId="{AD2BABD5-C471-4EF7-80C1-EA5928A6EAE3}" srcOrd="0" destOrd="0" parTransId="{81474A32-F8BC-4756-8964-B6141C7BDDEC}" sibTransId="{47A70F3E-E8F7-4DFB-A32A-00B621B04626}"/>
    <dgm:cxn modelId="{91F02AB4-0B39-48F2-9CBE-59A669CA769B}" type="presParOf" srcId="{5DE8463B-7F52-4C70-B66F-FB5F5AD4FC81}" destId="{C5AC0DC4-8D42-4634-9052-9426D945B97C}" srcOrd="0" destOrd="0" presId="urn:microsoft.com/office/officeart/2005/8/layout/vList5"/>
    <dgm:cxn modelId="{E9BFC84A-B3B3-49E1-8126-9B5183CBDDAC}" type="presParOf" srcId="{C5AC0DC4-8D42-4634-9052-9426D945B97C}" destId="{DA2AD3AD-25E8-4F7F-AE95-4B349F8F30E1}" srcOrd="0" destOrd="0" presId="urn:microsoft.com/office/officeart/2005/8/layout/vList5"/>
    <dgm:cxn modelId="{275DC0D5-D179-4D67-9EB9-B641798D5B2A}" type="presParOf" srcId="{C5AC0DC4-8D42-4634-9052-9426D945B97C}" destId="{7A55E0D8-13C2-418D-8EE5-31D52D1A9326}" srcOrd="1" destOrd="0" presId="urn:microsoft.com/office/officeart/2005/8/layout/vList5"/>
    <dgm:cxn modelId="{396F3EEE-D027-445D-BA9C-0D7A3EF9E32D}" type="presParOf" srcId="{5DE8463B-7F52-4C70-B66F-FB5F5AD4FC81}" destId="{B8CC9B1B-19DE-4302-B340-42DDCED90F12}" srcOrd="1" destOrd="0" presId="urn:microsoft.com/office/officeart/2005/8/layout/vList5"/>
    <dgm:cxn modelId="{AA0218CE-BD33-406B-B338-5BD3494B5C24}" type="presParOf" srcId="{5DE8463B-7F52-4C70-B66F-FB5F5AD4FC81}" destId="{CCB7117F-B24B-4046-8BB8-1418D6529C5B}" srcOrd="2" destOrd="0" presId="urn:microsoft.com/office/officeart/2005/8/layout/vList5"/>
    <dgm:cxn modelId="{82D73E4F-F751-47F4-9DA0-A262A86E40AD}" type="presParOf" srcId="{CCB7117F-B24B-4046-8BB8-1418D6529C5B}" destId="{E42B68D7-4623-4A12-B9C1-5D58C4627752}" srcOrd="0" destOrd="0" presId="urn:microsoft.com/office/officeart/2005/8/layout/vList5"/>
    <dgm:cxn modelId="{252EF3D2-57AB-4455-BC0B-E43ECABB0CF6}" type="presParOf" srcId="{CCB7117F-B24B-4046-8BB8-1418D6529C5B}" destId="{71E7A340-0FBF-46D0-A9CC-F7D57014FA1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7B3BFF-3B22-4940-A7DE-7ECA503BE2AC}" type="doc">
      <dgm:prSet loTypeId="urn:microsoft.com/office/officeart/2005/8/layout/hProcess7#1" loCatId="process" qsTypeId="urn:microsoft.com/office/officeart/2005/8/quickstyle/simple5" qsCatId="simple" csTypeId="urn:microsoft.com/office/officeart/2005/8/colors/colorful3" csCatId="colorful" phldr="1"/>
      <dgm:spPr/>
      <dgm:t>
        <a:bodyPr/>
        <a:lstStyle/>
        <a:p>
          <a:endParaRPr lang="en-US"/>
        </a:p>
      </dgm:t>
    </dgm:pt>
    <dgm:pt modelId="{515735A5-93CD-484C-9037-4FA04DA11FCE}">
      <dgm:prSet custT="1"/>
      <dgm:spPr/>
      <dgm:t>
        <a:bodyPr/>
        <a:lstStyle/>
        <a:p>
          <a:pPr rtl="0"/>
          <a:endParaRPr lang="en-US" sz="2000" dirty="0">
            <a:solidFill>
              <a:srgbClr val="FF0000"/>
            </a:solidFill>
            <a:latin typeface="Gill Sans MT" panose="020B0502020104020203" pitchFamily="34" charset="0"/>
          </a:endParaRPr>
        </a:p>
      </dgm:t>
    </dgm:pt>
    <dgm:pt modelId="{3881978C-F5C5-4CA0-8706-082CFC11023E}" type="parTrans" cxnId="{315FFE06-F460-4D8F-B314-D55E74935448}">
      <dgm:prSet/>
      <dgm:spPr/>
      <dgm:t>
        <a:bodyPr/>
        <a:lstStyle/>
        <a:p>
          <a:endParaRPr lang="en-US" sz="2000"/>
        </a:p>
      </dgm:t>
    </dgm:pt>
    <dgm:pt modelId="{49AF8C86-E047-4686-ADF3-A494E8712630}" type="sibTrans" cxnId="{315FFE06-F460-4D8F-B314-D55E74935448}">
      <dgm:prSet/>
      <dgm:spPr/>
      <dgm:t>
        <a:bodyPr/>
        <a:lstStyle/>
        <a:p>
          <a:endParaRPr lang="en-US" sz="2000"/>
        </a:p>
      </dgm:t>
    </dgm:pt>
    <dgm:pt modelId="{21E9B7EC-904F-4E8A-BB84-14A40673BA71}">
      <dgm:prSet custT="1"/>
      <dgm:spPr/>
      <dgm:t>
        <a:bodyPr/>
        <a:lstStyle/>
        <a:p>
          <a:pPr rtl="0"/>
          <a:r>
            <a:rPr lang="en-US" sz="2000" dirty="0" smtClean="0">
              <a:latin typeface="Gill Sans MT" panose="020B0502020104020203" pitchFamily="34" charset="0"/>
            </a:rPr>
            <a:t>Addiction</a:t>
          </a:r>
        </a:p>
        <a:p>
          <a:pPr rtl="0"/>
          <a:r>
            <a:rPr lang="en-US" sz="2000" dirty="0" smtClean="0">
              <a:latin typeface="Gill Sans MT" panose="020B0502020104020203" pitchFamily="34" charset="0"/>
            </a:rPr>
            <a:t>Crime</a:t>
          </a:r>
        </a:p>
        <a:p>
          <a:pPr rtl="0"/>
          <a:r>
            <a:rPr lang="en-US" sz="2000" dirty="0" smtClean="0">
              <a:latin typeface="Gill Sans MT" panose="020B0502020104020203" pitchFamily="34" charset="0"/>
            </a:rPr>
            <a:t>Health issues/death</a:t>
          </a:r>
        </a:p>
        <a:p>
          <a:pPr rtl="0"/>
          <a:r>
            <a:rPr lang="en-US" sz="2000" dirty="0" smtClean="0">
              <a:latin typeface="Gill Sans MT" panose="020B0502020104020203" pitchFamily="34" charset="0"/>
            </a:rPr>
            <a:t>Destruction of family unit</a:t>
          </a:r>
        </a:p>
        <a:p>
          <a:pPr rtl="0"/>
          <a:r>
            <a:rPr lang="en-US" sz="2000" dirty="0" smtClean="0">
              <a:latin typeface="Gill Sans MT" panose="020B0502020104020203" pitchFamily="34" charset="0"/>
            </a:rPr>
            <a:t>Financial hardships (job loss)</a:t>
          </a:r>
        </a:p>
        <a:p>
          <a:pPr rtl="0"/>
          <a:endParaRPr lang="en-US" sz="2000" dirty="0">
            <a:latin typeface="Gill Sans MT" panose="020B0502020104020203" pitchFamily="34" charset="0"/>
          </a:endParaRPr>
        </a:p>
      </dgm:t>
    </dgm:pt>
    <dgm:pt modelId="{76761C9B-617C-408C-BD43-8B66CF356359}" type="parTrans" cxnId="{57CBB5E2-D4C5-4356-8DEA-05610141BF5C}">
      <dgm:prSet/>
      <dgm:spPr/>
      <dgm:t>
        <a:bodyPr/>
        <a:lstStyle/>
        <a:p>
          <a:endParaRPr lang="en-US" sz="2000"/>
        </a:p>
      </dgm:t>
    </dgm:pt>
    <dgm:pt modelId="{EE4591B8-D6B7-4F20-9DC4-F2EED65F444A}" type="sibTrans" cxnId="{57CBB5E2-D4C5-4356-8DEA-05610141BF5C}">
      <dgm:prSet/>
      <dgm:spPr/>
      <dgm:t>
        <a:bodyPr/>
        <a:lstStyle/>
        <a:p>
          <a:endParaRPr lang="en-US" sz="2000"/>
        </a:p>
      </dgm:t>
    </dgm:pt>
    <dgm:pt modelId="{41FE861F-58DA-489E-896E-D6869EF1F3F7}">
      <dgm:prSet custT="1"/>
      <dgm:spPr/>
      <dgm:t>
        <a:bodyPr/>
        <a:lstStyle/>
        <a:p>
          <a:pPr rtl="0"/>
          <a:endParaRPr lang="en-US" sz="2000" dirty="0">
            <a:solidFill>
              <a:srgbClr val="FF0000"/>
            </a:solidFill>
            <a:latin typeface="Gill Sans MT" panose="020B0502020104020203" pitchFamily="34" charset="0"/>
          </a:endParaRPr>
        </a:p>
      </dgm:t>
    </dgm:pt>
    <dgm:pt modelId="{9103DA1B-123B-45DE-8AAC-23EA802A9E53}" type="parTrans" cxnId="{16CD32C9-623E-414E-94F6-456574A92788}">
      <dgm:prSet/>
      <dgm:spPr/>
      <dgm:t>
        <a:bodyPr/>
        <a:lstStyle/>
        <a:p>
          <a:endParaRPr lang="en-US" sz="2000"/>
        </a:p>
      </dgm:t>
    </dgm:pt>
    <dgm:pt modelId="{77FF56A9-D7C6-4712-8AC7-22B063284D5E}" type="sibTrans" cxnId="{16CD32C9-623E-414E-94F6-456574A92788}">
      <dgm:prSet/>
      <dgm:spPr/>
      <dgm:t>
        <a:bodyPr/>
        <a:lstStyle/>
        <a:p>
          <a:endParaRPr lang="en-US" sz="2000"/>
        </a:p>
      </dgm:t>
    </dgm:pt>
    <dgm:pt modelId="{1AF37C97-7A76-44CA-A922-E421C60E00CC}">
      <dgm:prSet custT="1"/>
      <dgm:spPr/>
      <dgm:t>
        <a:bodyPr/>
        <a:lstStyle/>
        <a:p>
          <a:pPr rtl="0"/>
          <a:r>
            <a:rPr lang="en-US" sz="2000" dirty="0" smtClean="0">
              <a:latin typeface="Gill Sans MT" panose="020B0502020104020203" pitchFamily="34" charset="0"/>
            </a:rPr>
            <a:t>Need for:</a:t>
          </a:r>
        </a:p>
        <a:p>
          <a:pPr rtl="0"/>
          <a:r>
            <a:rPr lang="en-US" sz="2000" dirty="0" smtClean="0">
              <a:latin typeface="Gill Sans MT" panose="020B0502020104020203" pitchFamily="34" charset="0"/>
            </a:rPr>
            <a:t>Counseling </a:t>
          </a:r>
        </a:p>
        <a:p>
          <a:pPr rtl="0"/>
          <a:r>
            <a:rPr lang="en-US" sz="2000" dirty="0" smtClean="0">
              <a:latin typeface="Gill Sans MT" panose="020B0502020104020203" pitchFamily="34" charset="0"/>
            </a:rPr>
            <a:t>Education</a:t>
          </a:r>
        </a:p>
        <a:p>
          <a:pPr rtl="0"/>
          <a:r>
            <a:rPr lang="en-US" sz="2000" dirty="0" smtClean="0">
              <a:latin typeface="Gill Sans MT" panose="020B0502020104020203" pitchFamily="34" charset="0"/>
            </a:rPr>
            <a:t>Support Groups </a:t>
          </a:r>
          <a:endParaRPr lang="en-US" sz="2000" dirty="0">
            <a:latin typeface="Gill Sans MT" panose="020B0502020104020203" pitchFamily="34" charset="0"/>
          </a:endParaRPr>
        </a:p>
      </dgm:t>
    </dgm:pt>
    <dgm:pt modelId="{C9203BF7-C7AE-4F2C-8921-0AF4F6AEFE15}" type="parTrans" cxnId="{3A746CFC-E134-4425-8407-FB6B814A213B}">
      <dgm:prSet/>
      <dgm:spPr/>
      <dgm:t>
        <a:bodyPr/>
        <a:lstStyle/>
        <a:p>
          <a:endParaRPr lang="en-US" sz="2000"/>
        </a:p>
      </dgm:t>
    </dgm:pt>
    <dgm:pt modelId="{66BA1DC2-111E-41DB-A15E-5E7087B3D76D}" type="sibTrans" cxnId="{3A746CFC-E134-4425-8407-FB6B814A213B}">
      <dgm:prSet/>
      <dgm:spPr/>
      <dgm:t>
        <a:bodyPr/>
        <a:lstStyle/>
        <a:p>
          <a:endParaRPr lang="en-US" sz="2000"/>
        </a:p>
      </dgm:t>
    </dgm:pt>
    <dgm:pt modelId="{647CD0C9-7B23-4341-9469-BE21067A9B09}" type="pres">
      <dgm:prSet presAssocID="{C47B3BFF-3B22-4940-A7DE-7ECA503BE2AC}" presName="Name0" presStyleCnt="0">
        <dgm:presLayoutVars>
          <dgm:dir/>
          <dgm:animLvl val="lvl"/>
          <dgm:resizeHandles val="exact"/>
        </dgm:presLayoutVars>
      </dgm:prSet>
      <dgm:spPr/>
      <dgm:t>
        <a:bodyPr/>
        <a:lstStyle/>
        <a:p>
          <a:endParaRPr lang="en-US"/>
        </a:p>
      </dgm:t>
    </dgm:pt>
    <dgm:pt modelId="{1B0C0C13-1E8C-4BF6-8AD4-7A122C0A02A8}" type="pres">
      <dgm:prSet presAssocID="{515735A5-93CD-484C-9037-4FA04DA11FCE}" presName="compositeNode" presStyleCnt="0">
        <dgm:presLayoutVars>
          <dgm:bulletEnabled val="1"/>
        </dgm:presLayoutVars>
      </dgm:prSet>
      <dgm:spPr/>
      <dgm:t>
        <a:bodyPr/>
        <a:lstStyle/>
        <a:p>
          <a:endParaRPr lang="en-US"/>
        </a:p>
      </dgm:t>
    </dgm:pt>
    <dgm:pt modelId="{2854EFC2-606B-44D5-A624-2629219A09C1}" type="pres">
      <dgm:prSet presAssocID="{515735A5-93CD-484C-9037-4FA04DA11FCE}" presName="bgRect" presStyleLbl="node1" presStyleIdx="0" presStyleCnt="2"/>
      <dgm:spPr/>
      <dgm:t>
        <a:bodyPr/>
        <a:lstStyle/>
        <a:p>
          <a:endParaRPr lang="en-US"/>
        </a:p>
      </dgm:t>
    </dgm:pt>
    <dgm:pt modelId="{8B234544-AEC5-4D7C-A243-9C0BE127AFC6}" type="pres">
      <dgm:prSet presAssocID="{515735A5-93CD-484C-9037-4FA04DA11FCE}" presName="parentNode" presStyleLbl="node1" presStyleIdx="0" presStyleCnt="2">
        <dgm:presLayoutVars>
          <dgm:chMax val="0"/>
          <dgm:bulletEnabled val="1"/>
        </dgm:presLayoutVars>
      </dgm:prSet>
      <dgm:spPr/>
      <dgm:t>
        <a:bodyPr/>
        <a:lstStyle/>
        <a:p>
          <a:endParaRPr lang="en-US"/>
        </a:p>
      </dgm:t>
    </dgm:pt>
    <dgm:pt modelId="{D1391AB7-922D-499B-A89F-ED8A511C3D6F}" type="pres">
      <dgm:prSet presAssocID="{515735A5-93CD-484C-9037-4FA04DA11FCE}" presName="childNode" presStyleLbl="node1" presStyleIdx="0" presStyleCnt="2">
        <dgm:presLayoutVars>
          <dgm:bulletEnabled val="1"/>
        </dgm:presLayoutVars>
      </dgm:prSet>
      <dgm:spPr/>
      <dgm:t>
        <a:bodyPr/>
        <a:lstStyle/>
        <a:p>
          <a:endParaRPr lang="en-US"/>
        </a:p>
      </dgm:t>
    </dgm:pt>
    <dgm:pt modelId="{F22C242A-3594-4BBC-9575-32797438004A}" type="pres">
      <dgm:prSet presAssocID="{49AF8C86-E047-4686-ADF3-A494E8712630}" presName="hSp" presStyleCnt="0"/>
      <dgm:spPr/>
      <dgm:t>
        <a:bodyPr/>
        <a:lstStyle/>
        <a:p>
          <a:endParaRPr lang="en-US"/>
        </a:p>
      </dgm:t>
    </dgm:pt>
    <dgm:pt modelId="{C9C4FAC2-6577-48C2-A9F4-AC562A41FE2C}" type="pres">
      <dgm:prSet presAssocID="{49AF8C86-E047-4686-ADF3-A494E8712630}" presName="vProcSp" presStyleCnt="0"/>
      <dgm:spPr/>
      <dgm:t>
        <a:bodyPr/>
        <a:lstStyle/>
        <a:p>
          <a:endParaRPr lang="en-US"/>
        </a:p>
      </dgm:t>
    </dgm:pt>
    <dgm:pt modelId="{B9E94AB1-DE9D-4367-B018-2B7487FDD437}" type="pres">
      <dgm:prSet presAssocID="{49AF8C86-E047-4686-ADF3-A494E8712630}" presName="vSp1" presStyleCnt="0"/>
      <dgm:spPr/>
      <dgm:t>
        <a:bodyPr/>
        <a:lstStyle/>
        <a:p>
          <a:endParaRPr lang="en-US"/>
        </a:p>
      </dgm:t>
    </dgm:pt>
    <dgm:pt modelId="{41C8DF54-FF33-492E-85A5-DCC39B31DEB3}" type="pres">
      <dgm:prSet presAssocID="{49AF8C86-E047-4686-ADF3-A494E8712630}" presName="simulatedConn" presStyleLbl="solidFgAcc1" presStyleIdx="0" presStyleCnt="1" custScaleX="46050" custLinFactY="-66534" custLinFactNeighborX="-2164" custLinFactNeighborY="-100000"/>
      <dgm:spPr/>
      <dgm:t>
        <a:bodyPr/>
        <a:lstStyle/>
        <a:p>
          <a:endParaRPr lang="en-US"/>
        </a:p>
      </dgm:t>
    </dgm:pt>
    <dgm:pt modelId="{2CB95A66-2F84-441F-A388-6D7D42F79CDE}" type="pres">
      <dgm:prSet presAssocID="{49AF8C86-E047-4686-ADF3-A494E8712630}" presName="vSp2" presStyleCnt="0"/>
      <dgm:spPr/>
      <dgm:t>
        <a:bodyPr/>
        <a:lstStyle/>
        <a:p>
          <a:endParaRPr lang="en-US"/>
        </a:p>
      </dgm:t>
    </dgm:pt>
    <dgm:pt modelId="{3B17F07A-A40C-428A-8D82-37A17F337BF1}" type="pres">
      <dgm:prSet presAssocID="{49AF8C86-E047-4686-ADF3-A494E8712630}" presName="sibTrans" presStyleCnt="0"/>
      <dgm:spPr/>
      <dgm:t>
        <a:bodyPr/>
        <a:lstStyle/>
        <a:p>
          <a:endParaRPr lang="en-US"/>
        </a:p>
      </dgm:t>
    </dgm:pt>
    <dgm:pt modelId="{7F02D2B2-3B57-42BE-AAED-AEC66161FA1B}" type="pres">
      <dgm:prSet presAssocID="{41FE861F-58DA-489E-896E-D6869EF1F3F7}" presName="compositeNode" presStyleCnt="0">
        <dgm:presLayoutVars>
          <dgm:bulletEnabled val="1"/>
        </dgm:presLayoutVars>
      </dgm:prSet>
      <dgm:spPr/>
      <dgm:t>
        <a:bodyPr/>
        <a:lstStyle/>
        <a:p>
          <a:endParaRPr lang="en-US"/>
        </a:p>
      </dgm:t>
    </dgm:pt>
    <dgm:pt modelId="{8C63F9FA-794F-444D-A5BF-DA225ABE0B4C}" type="pres">
      <dgm:prSet presAssocID="{41FE861F-58DA-489E-896E-D6869EF1F3F7}" presName="bgRect" presStyleLbl="node1" presStyleIdx="1" presStyleCnt="2"/>
      <dgm:spPr/>
      <dgm:t>
        <a:bodyPr/>
        <a:lstStyle/>
        <a:p>
          <a:endParaRPr lang="en-US"/>
        </a:p>
      </dgm:t>
    </dgm:pt>
    <dgm:pt modelId="{171E2598-608D-4CE5-915A-54E28AAA6217}" type="pres">
      <dgm:prSet presAssocID="{41FE861F-58DA-489E-896E-D6869EF1F3F7}" presName="parentNode" presStyleLbl="node1" presStyleIdx="1" presStyleCnt="2">
        <dgm:presLayoutVars>
          <dgm:chMax val="0"/>
          <dgm:bulletEnabled val="1"/>
        </dgm:presLayoutVars>
      </dgm:prSet>
      <dgm:spPr/>
      <dgm:t>
        <a:bodyPr/>
        <a:lstStyle/>
        <a:p>
          <a:endParaRPr lang="en-US"/>
        </a:p>
      </dgm:t>
    </dgm:pt>
    <dgm:pt modelId="{93B118B7-E8DC-42B1-A272-BA54AA795B79}" type="pres">
      <dgm:prSet presAssocID="{41FE861F-58DA-489E-896E-D6869EF1F3F7}" presName="childNode" presStyleLbl="node1" presStyleIdx="1" presStyleCnt="2">
        <dgm:presLayoutVars>
          <dgm:bulletEnabled val="1"/>
        </dgm:presLayoutVars>
      </dgm:prSet>
      <dgm:spPr/>
      <dgm:t>
        <a:bodyPr/>
        <a:lstStyle/>
        <a:p>
          <a:endParaRPr lang="en-US"/>
        </a:p>
      </dgm:t>
    </dgm:pt>
  </dgm:ptLst>
  <dgm:cxnLst>
    <dgm:cxn modelId="{63C65452-6585-4331-AF63-CFF3C8B3BDA2}" type="presOf" srcId="{21E9B7EC-904F-4E8A-BB84-14A40673BA71}" destId="{D1391AB7-922D-499B-A89F-ED8A511C3D6F}" srcOrd="0" destOrd="0" presId="urn:microsoft.com/office/officeart/2005/8/layout/hProcess7#1"/>
    <dgm:cxn modelId="{315FFE06-F460-4D8F-B314-D55E74935448}" srcId="{C47B3BFF-3B22-4940-A7DE-7ECA503BE2AC}" destId="{515735A5-93CD-484C-9037-4FA04DA11FCE}" srcOrd="0" destOrd="0" parTransId="{3881978C-F5C5-4CA0-8706-082CFC11023E}" sibTransId="{49AF8C86-E047-4686-ADF3-A494E8712630}"/>
    <dgm:cxn modelId="{3512836A-3F94-4318-8A08-DF27C2FCE06A}" type="presOf" srcId="{515735A5-93CD-484C-9037-4FA04DA11FCE}" destId="{8B234544-AEC5-4D7C-A243-9C0BE127AFC6}" srcOrd="1" destOrd="0" presId="urn:microsoft.com/office/officeart/2005/8/layout/hProcess7#1"/>
    <dgm:cxn modelId="{9EF6D4C5-F66F-4981-BE13-0B0BA1790F8B}" type="presOf" srcId="{41FE861F-58DA-489E-896E-D6869EF1F3F7}" destId="{8C63F9FA-794F-444D-A5BF-DA225ABE0B4C}" srcOrd="0" destOrd="0" presId="urn:microsoft.com/office/officeart/2005/8/layout/hProcess7#1"/>
    <dgm:cxn modelId="{E76282DF-70BB-4B94-A99B-400B028F3446}" type="presOf" srcId="{C47B3BFF-3B22-4940-A7DE-7ECA503BE2AC}" destId="{647CD0C9-7B23-4341-9469-BE21067A9B09}" srcOrd="0" destOrd="0" presId="urn:microsoft.com/office/officeart/2005/8/layout/hProcess7#1"/>
    <dgm:cxn modelId="{16CD32C9-623E-414E-94F6-456574A92788}" srcId="{C47B3BFF-3B22-4940-A7DE-7ECA503BE2AC}" destId="{41FE861F-58DA-489E-896E-D6869EF1F3F7}" srcOrd="1" destOrd="0" parTransId="{9103DA1B-123B-45DE-8AAC-23EA802A9E53}" sibTransId="{77FF56A9-D7C6-4712-8AC7-22B063284D5E}"/>
    <dgm:cxn modelId="{4663F295-E156-4395-A031-4597A6070278}" type="presOf" srcId="{515735A5-93CD-484C-9037-4FA04DA11FCE}" destId="{2854EFC2-606B-44D5-A624-2629219A09C1}" srcOrd="0" destOrd="0" presId="urn:microsoft.com/office/officeart/2005/8/layout/hProcess7#1"/>
    <dgm:cxn modelId="{57CBB5E2-D4C5-4356-8DEA-05610141BF5C}" srcId="{515735A5-93CD-484C-9037-4FA04DA11FCE}" destId="{21E9B7EC-904F-4E8A-BB84-14A40673BA71}" srcOrd="0" destOrd="0" parTransId="{76761C9B-617C-408C-BD43-8B66CF356359}" sibTransId="{EE4591B8-D6B7-4F20-9DC4-F2EED65F444A}"/>
    <dgm:cxn modelId="{CB2E66AD-1348-416E-8675-2EE4BCE60180}" type="presOf" srcId="{1AF37C97-7A76-44CA-A922-E421C60E00CC}" destId="{93B118B7-E8DC-42B1-A272-BA54AA795B79}" srcOrd="0" destOrd="0" presId="urn:microsoft.com/office/officeart/2005/8/layout/hProcess7#1"/>
    <dgm:cxn modelId="{3A746CFC-E134-4425-8407-FB6B814A213B}" srcId="{41FE861F-58DA-489E-896E-D6869EF1F3F7}" destId="{1AF37C97-7A76-44CA-A922-E421C60E00CC}" srcOrd="0" destOrd="0" parTransId="{C9203BF7-C7AE-4F2C-8921-0AF4F6AEFE15}" sibTransId="{66BA1DC2-111E-41DB-A15E-5E7087B3D76D}"/>
    <dgm:cxn modelId="{7D8785CD-6FD4-4CDA-99DC-9FA575148054}" type="presOf" srcId="{41FE861F-58DA-489E-896E-D6869EF1F3F7}" destId="{171E2598-608D-4CE5-915A-54E28AAA6217}" srcOrd="1" destOrd="0" presId="urn:microsoft.com/office/officeart/2005/8/layout/hProcess7#1"/>
    <dgm:cxn modelId="{DD546FD8-E9CC-4346-873A-EFAC680C3434}" type="presParOf" srcId="{647CD0C9-7B23-4341-9469-BE21067A9B09}" destId="{1B0C0C13-1E8C-4BF6-8AD4-7A122C0A02A8}" srcOrd="0" destOrd="0" presId="urn:microsoft.com/office/officeart/2005/8/layout/hProcess7#1"/>
    <dgm:cxn modelId="{CB6AE01A-ADA3-4ADA-B613-A034C7FD0E3F}" type="presParOf" srcId="{1B0C0C13-1E8C-4BF6-8AD4-7A122C0A02A8}" destId="{2854EFC2-606B-44D5-A624-2629219A09C1}" srcOrd="0" destOrd="0" presId="urn:microsoft.com/office/officeart/2005/8/layout/hProcess7#1"/>
    <dgm:cxn modelId="{AFD056E1-9527-4C95-B22B-516EF39E6EE9}" type="presParOf" srcId="{1B0C0C13-1E8C-4BF6-8AD4-7A122C0A02A8}" destId="{8B234544-AEC5-4D7C-A243-9C0BE127AFC6}" srcOrd="1" destOrd="0" presId="urn:microsoft.com/office/officeart/2005/8/layout/hProcess7#1"/>
    <dgm:cxn modelId="{2C27605D-7EBE-4A6B-956E-15AA0A3F3337}" type="presParOf" srcId="{1B0C0C13-1E8C-4BF6-8AD4-7A122C0A02A8}" destId="{D1391AB7-922D-499B-A89F-ED8A511C3D6F}" srcOrd="2" destOrd="0" presId="urn:microsoft.com/office/officeart/2005/8/layout/hProcess7#1"/>
    <dgm:cxn modelId="{2C73D6AD-C4BD-4B7B-AB26-6763E1E28C31}" type="presParOf" srcId="{647CD0C9-7B23-4341-9469-BE21067A9B09}" destId="{F22C242A-3594-4BBC-9575-32797438004A}" srcOrd="1" destOrd="0" presId="urn:microsoft.com/office/officeart/2005/8/layout/hProcess7#1"/>
    <dgm:cxn modelId="{3FD5E502-6085-4EDE-AB2E-18967810DC7B}" type="presParOf" srcId="{647CD0C9-7B23-4341-9469-BE21067A9B09}" destId="{C9C4FAC2-6577-48C2-A9F4-AC562A41FE2C}" srcOrd="2" destOrd="0" presId="urn:microsoft.com/office/officeart/2005/8/layout/hProcess7#1"/>
    <dgm:cxn modelId="{F4081FCB-79A8-4CEE-A9CF-5BDA75598D6A}" type="presParOf" srcId="{C9C4FAC2-6577-48C2-A9F4-AC562A41FE2C}" destId="{B9E94AB1-DE9D-4367-B018-2B7487FDD437}" srcOrd="0" destOrd="0" presId="urn:microsoft.com/office/officeart/2005/8/layout/hProcess7#1"/>
    <dgm:cxn modelId="{304A329C-8690-47BB-8BCE-1566E9B0F8F9}" type="presParOf" srcId="{C9C4FAC2-6577-48C2-A9F4-AC562A41FE2C}" destId="{41C8DF54-FF33-492E-85A5-DCC39B31DEB3}" srcOrd="1" destOrd="0" presId="urn:microsoft.com/office/officeart/2005/8/layout/hProcess7#1"/>
    <dgm:cxn modelId="{7BCDFA92-082A-4277-9720-1C2A93FEB499}" type="presParOf" srcId="{C9C4FAC2-6577-48C2-A9F4-AC562A41FE2C}" destId="{2CB95A66-2F84-441F-A388-6D7D42F79CDE}" srcOrd="2" destOrd="0" presId="urn:microsoft.com/office/officeart/2005/8/layout/hProcess7#1"/>
    <dgm:cxn modelId="{9197F375-21B2-4726-9686-3A0209F19D5D}" type="presParOf" srcId="{647CD0C9-7B23-4341-9469-BE21067A9B09}" destId="{3B17F07A-A40C-428A-8D82-37A17F337BF1}" srcOrd="3" destOrd="0" presId="urn:microsoft.com/office/officeart/2005/8/layout/hProcess7#1"/>
    <dgm:cxn modelId="{3496E48A-90FB-4D98-AE36-DFCAED50C978}" type="presParOf" srcId="{647CD0C9-7B23-4341-9469-BE21067A9B09}" destId="{7F02D2B2-3B57-42BE-AAED-AEC66161FA1B}" srcOrd="4" destOrd="0" presId="urn:microsoft.com/office/officeart/2005/8/layout/hProcess7#1"/>
    <dgm:cxn modelId="{6FB517D0-E9F7-447A-BC08-3F33B0463CD9}" type="presParOf" srcId="{7F02D2B2-3B57-42BE-AAED-AEC66161FA1B}" destId="{8C63F9FA-794F-444D-A5BF-DA225ABE0B4C}" srcOrd="0" destOrd="0" presId="urn:microsoft.com/office/officeart/2005/8/layout/hProcess7#1"/>
    <dgm:cxn modelId="{5FFB4084-9E07-4943-BFF1-82D6B9E53107}" type="presParOf" srcId="{7F02D2B2-3B57-42BE-AAED-AEC66161FA1B}" destId="{171E2598-608D-4CE5-915A-54E28AAA6217}" srcOrd="1" destOrd="0" presId="urn:microsoft.com/office/officeart/2005/8/layout/hProcess7#1"/>
    <dgm:cxn modelId="{BEBD878E-019F-43E7-877C-1630C6B43004}" type="presParOf" srcId="{7F02D2B2-3B57-42BE-AAED-AEC66161FA1B}" destId="{93B118B7-E8DC-42B1-A272-BA54AA795B79}" srcOrd="2" destOrd="0" presId="urn:microsoft.com/office/officeart/2005/8/layout/hProcess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0C3649-09DA-4D16-8B4E-2918E828CA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DFD4E3-AE8A-48D6-A139-BC60AF2A807A}">
      <dgm:prSet phldrT="[Text]"/>
      <dgm:spPr/>
      <dgm:t>
        <a:bodyPr/>
        <a:lstStyle/>
        <a:p>
          <a:r>
            <a:rPr lang="en-US" dirty="0" smtClean="0">
              <a:latin typeface="Gill Sans MT" panose="020B0502020104020203" pitchFamily="34" charset="0"/>
            </a:rPr>
            <a:t>Referring Someone</a:t>
          </a:r>
          <a:endParaRPr lang="en-US" dirty="0">
            <a:latin typeface="Gill Sans MT" panose="020B0502020104020203" pitchFamily="34" charset="0"/>
          </a:endParaRPr>
        </a:p>
      </dgm:t>
    </dgm:pt>
    <dgm:pt modelId="{1E7CF418-94ED-4681-86E3-C7DE5C9268B8}" type="parTrans" cxnId="{064D2D3C-5845-4B2C-A5F2-E67BC76FE4A2}">
      <dgm:prSet/>
      <dgm:spPr/>
      <dgm:t>
        <a:bodyPr/>
        <a:lstStyle/>
        <a:p>
          <a:endParaRPr lang="en-US">
            <a:latin typeface="Gill Sans MT" panose="020B0502020104020203" pitchFamily="34" charset="0"/>
          </a:endParaRPr>
        </a:p>
      </dgm:t>
    </dgm:pt>
    <dgm:pt modelId="{83695B10-B302-473D-A675-765B0BBC8D0B}" type="sibTrans" cxnId="{064D2D3C-5845-4B2C-A5F2-E67BC76FE4A2}">
      <dgm:prSet/>
      <dgm:spPr/>
      <dgm:t>
        <a:bodyPr/>
        <a:lstStyle/>
        <a:p>
          <a:endParaRPr lang="en-US">
            <a:latin typeface="Gill Sans MT" panose="020B0502020104020203" pitchFamily="34" charset="0"/>
          </a:endParaRPr>
        </a:p>
      </dgm:t>
    </dgm:pt>
    <dgm:pt modelId="{377919DD-BA01-4975-8BA7-36B477B6B7F0}">
      <dgm:prSet phldrT="[Text]"/>
      <dgm:spPr/>
      <dgm:t>
        <a:bodyPr/>
        <a:lstStyle/>
        <a:p>
          <a:r>
            <a:rPr lang="en-US" dirty="0" smtClean="0">
              <a:latin typeface="Gill Sans MT" panose="020B0502020104020203" pitchFamily="34" charset="0"/>
            </a:rPr>
            <a:t>MAWI</a:t>
          </a:r>
          <a:endParaRPr lang="en-US" dirty="0">
            <a:latin typeface="Gill Sans MT" panose="020B0502020104020203" pitchFamily="34" charset="0"/>
          </a:endParaRPr>
        </a:p>
      </dgm:t>
    </dgm:pt>
    <dgm:pt modelId="{57C18ED0-642D-4001-BBB4-0871C75E227E}" type="parTrans" cxnId="{33DC2165-6FC4-49D9-B6BB-C0EDE00F5116}">
      <dgm:prSet/>
      <dgm:spPr/>
      <dgm:t>
        <a:bodyPr/>
        <a:lstStyle/>
        <a:p>
          <a:endParaRPr lang="en-US">
            <a:latin typeface="Gill Sans MT" panose="020B0502020104020203" pitchFamily="34" charset="0"/>
          </a:endParaRPr>
        </a:p>
      </dgm:t>
    </dgm:pt>
    <dgm:pt modelId="{9FB09423-F957-402B-9879-A6B498A4B833}" type="sibTrans" cxnId="{33DC2165-6FC4-49D9-B6BB-C0EDE00F5116}">
      <dgm:prSet/>
      <dgm:spPr/>
      <dgm:t>
        <a:bodyPr/>
        <a:lstStyle/>
        <a:p>
          <a:endParaRPr lang="en-US">
            <a:latin typeface="Gill Sans MT" panose="020B0502020104020203" pitchFamily="34" charset="0"/>
          </a:endParaRPr>
        </a:p>
      </dgm:t>
    </dgm:pt>
    <dgm:pt modelId="{AD2BABD5-C471-4EF7-80C1-EA5928A6EAE3}">
      <dgm:prSet phldrT="[Text]"/>
      <dgm:spPr/>
      <dgm:t>
        <a:bodyPr/>
        <a:lstStyle/>
        <a:p>
          <a:r>
            <a:rPr lang="en-US" dirty="0" smtClean="0">
              <a:latin typeface="Gill Sans MT" panose="020B0502020104020203" pitchFamily="34" charset="0"/>
            </a:rPr>
            <a:t>Treatment Availability </a:t>
          </a:r>
          <a:endParaRPr lang="en-US" dirty="0">
            <a:latin typeface="Gill Sans MT" panose="020B0502020104020203" pitchFamily="34" charset="0"/>
          </a:endParaRPr>
        </a:p>
      </dgm:t>
    </dgm:pt>
    <dgm:pt modelId="{47A70F3E-E8F7-4DFB-A32A-00B621B04626}" type="sibTrans" cxnId="{07752963-AF50-457C-AF05-833209FCF6D1}">
      <dgm:prSet/>
      <dgm:spPr/>
      <dgm:t>
        <a:bodyPr/>
        <a:lstStyle/>
        <a:p>
          <a:endParaRPr lang="en-US">
            <a:latin typeface="Gill Sans MT" panose="020B0502020104020203" pitchFamily="34" charset="0"/>
          </a:endParaRPr>
        </a:p>
      </dgm:t>
    </dgm:pt>
    <dgm:pt modelId="{81474A32-F8BC-4756-8964-B6141C7BDDEC}" type="parTrans" cxnId="{07752963-AF50-457C-AF05-833209FCF6D1}">
      <dgm:prSet/>
      <dgm:spPr/>
      <dgm:t>
        <a:bodyPr/>
        <a:lstStyle/>
        <a:p>
          <a:endParaRPr lang="en-US">
            <a:latin typeface="Gill Sans MT" panose="020B0502020104020203" pitchFamily="34" charset="0"/>
          </a:endParaRPr>
        </a:p>
      </dgm:t>
    </dgm:pt>
    <dgm:pt modelId="{2DFAA308-9DD5-4B91-841A-E84C418338A7}">
      <dgm:prSet phldrT="[Text]"/>
      <dgm:spPr/>
      <dgm:t>
        <a:bodyPr/>
        <a:lstStyle/>
        <a:p>
          <a:pPr>
            <a:buFont typeface="Arial" panose="020B0604020202020204" pitchFamily="34" charset="0"/>
            <a:buChar char="•"/>
          </a:pPr>
          <a:r>
            <a:rPr lang="en-US" smtClean="0">
              <a:solidFill>
                <a:schemeClr val="tx1"/>
              </a:solidFill>
              <a:latin typeface="Gill Sans MT" panose="020B0502020104020203" pitchFamily="34" charset="0"/>
            </a:rPr>
            <a:t>Treatment should be made available to all drug users according to their needs.</a:t>
          </a:r>
          <a:endParaRPr lang="en-US" dirty="0">
            <a:solidFill>
              <a:schemeClr val="tx1"/>
            </a:solidFill>
            <a:latin typeface="Gill Sans MT" panose="020B0502020104020203" pitchFamily="34" charset="0"/>
          </a:endParaRPr>
        </a:p>
      </dgm:t>
    </dgm:pt>
    <dgm:pt modelId="{836DF785-7C40-429F-920E-DB86E4D3EC62}" type="sibTrans" cxnId="{6F0BB86C-36F8-4685-A632-397C83EC97A1}">
      <dgm:prSet/>
      <dgm:spPr/>
      <dgm:t>
        <a:bodyPr/>
        <a:lstStyle/>
        <a:p>
          <a:endParaRPr lang="en-US">
            <a:latin typeface="Gill Sans MT" panose="020B0502020104020203" pitchFamily="34" charset="0"/>
          </a:endParaRPr>
        </a:p>
      </dgm:t>
    </dgm:pt>
    <dgm:pt modelId="{A5D88BDF-F91F-4D61-A41D-C037C9E8E3AA}" type="parTrans" cxnId="{6F0BB86C-36F8-4685-A632-397C83EC97A1}">
      <dgm:prSet/>
      <dgm:spPr/>
      <dgm:t>
        <a:bodyPr/>
        <a:lstStyle/>
        <a:p>
          <a:endParaRPr lang="en-US">
            <a:latin typeface="Gill Sans MT" panose="020B0502020104020203" pitchFamily="34" charset="0"/>
          </a:endParaRPr>
        </a:p>
      </dgm:t>
    </dgm:pt>
    <dgm:pt modelId="{2042D197-6B99-445D-93FD-7B491250CCCB}">
      <dgm:prSet phldrT="[Text]"/>
      <dgm:spPr/>
      <dgm:t>
        <a:bodyPr/>
        <a:lstStyle/>
        <a:p>
          <a:pPr>
            <a:buFont typeface="Arial" panose="020B0604020202020204" pitchFamily="34" charset="0"/>
            <a:buChar char="•"/>
          </a:pPr>
          <a:r>
            <a:rPr lang="en-US" smtClean="0">
              <a:solidFill>
                <a:schemeClr val="tx1"/>
              </a:solidFill>
              <a:latin typeface="Gill Sans MT" panose="020B0502020104020203" pitchFamily="34" charset="0"/>
            </a:rPr>
            <a:t>97.2% Agreed </a:t>
          </a:r>
          <a:endParaRPr lang="en-US" dirty="0">
            <a:solidFill>
              <a:schemeClr val="tx1"/>
            </a:solidFill>
            <a:latin typeface="Gill Sans MT" panose="020B0502020104020203" pitchFamily="34" charset="0"/>
          </a:endParaRPr>
        </a:p>
      </dgm:t>
    </dgm:pt>
    <dgm:pt modelId="{CA70FD37-AB92-45BD-981C-D8146A1F3875}" type="parTrans" cxnId="{62A08AD8-3A40-4B66-92FD-53AA09616A81}">
      <dgm:prSet/>
      <dgm:spPr/>
      <dgm:t>
        <a:bodyPr/>
        <a:lstStyle/>
        <a:p>
          <a:endParaRPr lang="en-US"/>
        </a:p>
      </dgm:t>
    </dgm:pt>
    <dgm:pt modelId="{2E5D5DEB-DC3D-4FF9-9247-F5E3604D22B0}" type="sibTrans" cxnId="{62A08AD8-3A40-4B66-92FD-53AA09616A81}">
      <dgm:prSet/>
      <dgm:spPr/>
      <dgm:t>
        <a:bodyPr/>
        <a:lstStyle/>
        <a:p>
          <a:endParaRPr lang="en-US"/>
        </a:p>
      </dgm:t>
    </dgm:pt>
    <dgm:pt modelId="{4A0D2138-12F7-4068-A65D-3697179C89EC}">
      <dgm:prSet phldrT="[Text]"/>
      <dgm:spPr/>
      <dgm:t>
        <a:bodyPr/>
        <a:lstStyle/>
        <a:p>
          <a:r>
            <a:rPr lang="en-US" dirty="0" smtClean="0">
              <a:latin typeface="Gill Sans MT" panose="020B0502020104020203" pitchFamily="34" charset="0"/>
            </a:rPr>
            <a:t>Turning Point</a:t>
          </a:r>
          <a:endParaRPr lang="en-US" dirty="0">
            <a:latin typeface="Gill Sans MT" panose="020B0502020104020203" pitchFamily="34" charset="0"/>
          </a:endParaRPr>
        </a:p>
      </dgm:t>
    </dgm:pt>
    <dgm:pt modelId="{7B133A96-4C55-4623-B526-9E4C7F206095}" type="parTrans" cxnId="{4380B4A7-8E07-46E4-A2BE-BC9D7775FA02}">
      <dgm:prSet/>
      <dgm:spPr/>
      <dgm:t>
        <a:bodyPr/>
        <a:lstStyle/>
        <a:p>
          <a:endParaRPr lang="en-US"/>
        </a:p>
      </dgm:t>
    </dgm:pt>
    <dgm:pt modelId="{A311A93D-69B4-48BF-AEC3-64FAD00A2C45}" type="sibTrans" cxnId="{4380B4A7-8E07-46E4-A2BE-BC9D7775FA02}">
      <dgm:prSet/>
      <dgm:spPr/>
      <dgm:t>
        <a:bodyPr/>
        <a:lstStyle/>
        <a:p>
          <a:endParaRPr lang="en-US"/>
        </a:p>
      </dgm:t>
    </dgm:pt>
    <dgm:pt modelId="{A6C1BD1F-0FE6-4182-95AB-F24CA0DB8436}">
      <dgm:prSet phldrT="[Text]"/>
      <dgm:spPr/>
      <dgm:t>
        <a:bodyPr/>
        <a:lstStyle/>
        <a:p>
          <a:r>
            <a:rPr lang="en-US" dirty="0" err="1" smtClean="0">
              <a:latin typeface="Gill Sans MT" panose="020B0502020104020203" pitchFamily="34" charset="0"/>
            </a:rPr>
            <a:t>HarbourLight</a:t>
          </a:r>
          <a:r>
            <a:rPr lang="en-US" dirty="0" smtClean="0">
              <a:latin typeface="Gill Sans MT" panose="020B0502020104020203" pitchFamily="34" charset="0"/>
            </a:rPr>
            <a:t>- Salvation Army</a:t>
          </a:r>
          <a:endParaRPr lang="en-US" dirty="0">
            <a:latin typeface="Gill Sans MT" panose="020B0502020104020203" pitchFamily="34" charset="0"/>
          </a:endParaRPr>
        </a:p>
      </dgm:t>
    </dgm:pt>
    <dgm:pt modelId="{DF2411A7-B08E-4336-AC37-2FF5E5E4AAB7}" type="parTrans" cxnId="{04842283-7D26-4638-AEB6-F7CEA373319F}">
      <dgm:prSet/>
      <dgm:spPr/>
      <dgm:t>
        <a:bodyPr/>
        <a:lstStyle/>
        <a:p>
          <a:endParaRPr lang="en-US"/>
        </a:p>
      </dgm:t>
    </dgm:pt>
    <dgm:pt modelId="{79B94B5E-9B8C-4DEB-AA58-76CDDA1BBDB5}" type="sibTrans" cxnId="{04842283-7D26-4638-AEB6-F7CEA373319F}">
      <dgm:prSet/>
      <dgm:spPr/>
      <dgm:t>
        <a:bodyPr/>
        <a:lstStyle/>
        <a:p>
          <a:endParaRPr lang="en-US"/>
        </a:p>
      </dgm:t>
    </dgm:pt>
    <dgm:pt modelId="{5DE8463B-7F52-4C70-B66F-FB5F5AD4FC81}" type="pres">
      <dgm:prSet presAssocID="{1C0C3649-09DA-4D16-8B4E-2918E828CAA9}" presName="Name0" presStyleCnt="0">
        <dgm:presLayoutVars>
          <dgm:dir/>
          <dgm:animLvl val="lvl"/>
          <dgm:resizeHandles val="exact"/>
        </dgm:presLayoutVars>
      </dgm:prSet>
      <dgm:spPr/>
      <dgm:t>
        <a:bodyPr/>
        <a:lstStyle/>
        <a:p>
          <a:endParaRPr lang="en-US"/>
        </a:p>
      </dgm:t>
    </dgm:pt>
    <dgm:pt modelId="{C5AC0DC4-8D42-4634-9052-9426D945B97C}" type="pres">
      <dgm:prSet presAssocID="{AD2BABD5-C471-4EF7-80C1-EA5928A6EAE3}" presName="linNode" presStyleCnt="0"/>
      <dgm:spPr/>
      <dgm:t>
        <a:bodyPr/>
        <a:lstStyle/>
        <a:p>
          <a:endParaRPr lang="en-US"/>
        </a:p>
      </dgm:t>
    </dgm:pt>
    <dgm:pt modelId="{DA2AD3AD-25E8-4F7F-AE95-4B349F8F30E1}" type="pres">
      <dgm:prSet presAssocID="{AD2BABD5-C471-4EF7-80C1-EA5928A6EAE3}" presName="parentText" presStyleLbl="node1" presStyleIdx="0" presStyleCnt="2">
        <dgm:presLayoutVars>
          <dgm:chMax val="1"/>
          <dgm:bulletEnabled val="1"/>
        </dgm:presLayoutVars>
      </dgm:prSet>
      <dgm:spPr/>
      <dgm:t>
        <a:bodyPr/>
        <a:lstStyle/>
        <a:p>
          <a:endParaRPr lang="en-US"/>
        </a:p>
      </dgm:t>
    </dgm:pt>
    <dgm:pt modelId="{7A55E0D8-13C2-418D-8EE5-31D52D1A9326}" type="pres">
      <dgm:prSet presAssocID="{AD2BABD5-C471-4EF7-80C1-EA5928A6EAE3}" presName="descendantText" presStyleLbl="alignAccFollowNode1" presStyleIdx="0" presStyleCnt="2">
        <dgm:presLayoutVars>
          <dgm:bulletEnabled val="1"/>
        </dgm:presLayoutVars>
      </dgm:prSet>
      <dgm:spPr/>
      <dgm:t>
        <a:bodyPr/>
        <a:lstStyle/>
        <a:p>
          <a:endParaRPr lang="en-US"/>
        </a:p>
      </dgm:t>
    </dgm:pt>
    <dgm:pt modelId="{B8CC9B1B-19DE-4302-B340-42DDCED90F12}" type="pres">
      <dgm:prSet presAssocID="{47A70F3E-E8F7-4DFB-A32A-00B621B04626}" presName="sp" presStyleCnt="0"/>
      <dgm:spPr/>
      <dgm:t>
        <a:bodyPr/>
        <a:lstStyle/>
        <a:p>
          <a:endParaRPr lang="en-US"/>
        </a:p>
      </dgm:t>
    </dgm:pt>
    <dgm:pt modelId="{797E682D-C118-41AC-AFB4-390D27911EC9}" type="pres">
      <dgm:prSet presAssocID="{9ADFD4E3-AE8A-48D6-A139-BC60AF2A807A}" presName="linNode" presStyleCnt="0"/>
      <dgm:spPr/>
      <dgm:t>
        <a:bodyPr/>
        <a:lstStyle/>
        <a:p>
          <a:endParaRPr lang="en-US"/>
        </a:p>
      </dgm:t>
    </dgm:pt>
    <dgm:pt modelId="{BD9EFCF2-FEA7-4464-AD0C-FE1313762B4F}" type="pres">
      <dgm:prSet presAssocID="{9ADFD4E3-AE8A-48D6-A139-BC60AF2A807A}" presName="parentText" presStyleLbl="node1" presStyleIdx="1" presStyleCnt="2">
        <dgm:presLayoutVars>
          <dgm:chMax val="1"/>
          <dgm:bulletEnabled val="1"/>
        </dgm:presLayoutVars>
      </dgm:prSet>
      <dgm:spPr/>
      <dgm:t>
        <a:bodyPr/>
        <a:lstStyle/>
        <a:p>
          <a:endParaRPr lang="en-US"/>
        </a:p>
      </dgm:t>
    </dgm:pt>
    <dgm:pt modelId="{190DD4FF-BE9B-49F7-B350-DA8D271E1820}" type="pres">
      <dgm:prSet presAssocID="{9ADFD4E3-AE8A-48D6-A139-BC60AF2A807A}" presName="descendantText" presStyleLbl="alignAccFollowNode1" presStyleIdx="1" presStyleCnt="2">
        <dgm:presLayoutVars>
          <dgm:bulletEnabled val="1"/>
        </dgm:presLayoutVars>
      </dgm:prSet>
      <dgm:spPr/>
      <dgm:t>
        <a:bodyPr/>
        <a:lstStyle/>
        <a:p>
          <a:endParaRPr lang="en-US"/>
        </a:p>
      </dgm:t>
    </dgm:pt>
  </dgm:ptLst>
  <dgm:cxnLst>
    <dgm:cxn modelId="{04842283-7D26-4638-AEB6-F7CEA373319F}" srcId="{9ADFD4E3-AE8A-48D6-A139-BC60AF2A807A}" destId="{A6C1BD1F-0FE6-4182-95AB-F24CA0DB8436}" srcOrd="2" destOrd="0" parTransId="{DF2411A7-B08E-4336-AC37-2FF5E5E4AAB7}" sibTransId="{79B94B5E-9B8C-4DEB-AA58-76CDDA1BBDB5}"/>
    <dgm:cxn modelId="{64D0FD02-4C45-4BFE-A204-243FA2619D54}" type="presOf" srcId="{1C0C3649-09DA-4D16-8B4E-2918E828CAA9}" destId="{5DE8463B-7F52-4C70-B66F-FB5F5AD4FC81}" srcOrd="0" destOrd="0" presId="urn:microsoft.com/office/officeart/2005/8/layout/vList5"/>
    <dgm:cxn modelId="{3B229A31-60CF-4BD4-8629-28369FEDC7B0}" type="presOf" srcId="{4A0D2138-12F7-4068-A65D-3697179C89EC}" destId="{190DD4FF-BE9B-49F7-B350-DA8D271E1820}" srcOrd="0" destOrd="1" presId="urn:microsoft.com/office/officeart/2005/8/layout/vList5"/>
    <dgm:cxn modelId="{62A08AD8-3A40-4B66-92FD-53AA09616A81}" srcId="{AD2BABD5-C471-4EF7-80C1-EA5928A6EAE3}" destId="{2042D197-6B99-445D-93FD-7B491250CCCB}" srcOrd="1" destOrd="0" parTransId="{CA70FD37-AB92-45BD-981C-D8146A1F3875}" sibTransId="{2E5D5DEB-DC3D-4FF9-9247-F5E3604D22B0}"/>
    <dgm:cxn modelId="{6F0BB86C-36F8-4685-A632-397C83EC97A1}" srcId="{AD2BABD5-C471-4EF7-80C1-EA5928A6EAE3}" destId="{2DFAA308-9DD5-4B91-841A-E84C418338A7}" srcOrd="0" destOrd="0" parTransId="{A5D88BDF-F91F-4D61-A41D-C037C9E8E3AA}" sibTransId="{836DF785-7C40-429F-920E-DB86E4D3EC62}"/>
    <dgm:cxn modelId="{064D2D3C-5845-4B2C-A5F2-E67BC76FE4A2}" srcId="{1C0C3649-09DA-4D16-8B4E-2918E828CAA9}" destId="{9ADFD4E3-AE8A-48D6-A139-BC60AF2A807A}" srcOrd="1" destOrd="0" parTransId="{1E7CF418-94ED-4681-86E3-C7DE5C9268B8}" sibTransId="{83695B10-B302-473D-A675-765B0BBC8D0B}"/>
    <dgm:cxn modelId="{FF5A4C8B-5024-4F35-841A-3FF002208E31}" type="presOf" srcId="{AD2BABD5-C471-4EF7-80C1-EA5928A6EAE3}" destId="{DA2AD3AD-25E8-4F7F-AE95-4B349F8F30E1}" srcOrd="0" destOrd="0" presId="urn:microsoft.com/office/officeart/2005/8/layout/vList5"/>
    <dgm:cxn modelId="{D5E31664-E436-41E8-AD9E-747FBEA700F5}" type="presOf" srcId="{A6C1BD1F-0FE6-4182-95AB-F24CA0DB8436}" destId="{190DD4FF-BE9B-49F7-B350-DA8D271E1820}" srcOrd="0" destOrd="2" presId="urn:microsoft.com/office/officeart/2005/8/layout/vList5"/>
    <dgm:cxn modelId="{33DC2165-6FC4-49D9-B6BB-C0EDE00F5116}" srcId="{9ADFD4E3-AE8A-48D6-A139-BC60AF2A807A}" destId="{377919DD-BA01-4975-8BA7-36B477B6B7F0}" srcOrd="0" destOrd="0" parTransId="{57C18ED0-642D-4001-BBB4-0871C75E227E}" sibTransId="{9FB09423-F957-402B-9879-A6B498A4B833}"/>
    <dgm:cxn modelId="{4EDB0BED-D89C-418D-A6E4-59C92A200BE8}" type="presOf" srcId="{2042D197-6B99-445D-93FD-7B491250CCCB}" destId="{7A55E0D8-13C2-418D-8EE5-31D52D1A9326}" srcOrd="0" destOrd="1" presId="urn:microsoft.com/office/officeart/2005/8/layout/vList5"/>
    <dgm:cxn modelId="{727407C8-EBC8-4A22-B1D1-913AFA99042A}" type="presOf" srcId="{9ADFD4E3-AE8A-48D6-A139-BC60AF2A807A}" destId="{BD9EFCF2-FEA7-4464-AD0C-FE1313762B4F}" srcOrd="0" destOrd="0" presId="urn:microsoft.com/office/officeart/2005/8/layout/vList5"/>
    <dgm:cxn modelId="{4380B4A7-8E07-46E4-A2BE-BC9D7775FA02}" srcId="{9ADFD4E3-AE8A-48D6-A139-BC60AF2A807A}" destId="{4A0D2138-12F7-4068-A65D-3697179C89EC}" srcOrd="1" destOrd="0" parTransId="{7B133A96-4C55-4623-B526-9E4C7F206095}" sibTransId="{A311A93D-69B4-48BF-AEC3-64FAD00A2C45}"/>
    <dgm:cxn modelId="{7B1AD208-2CC7-460B-BC57-6CC8C71DAE94}" type="presOf" srcId="{2DFAA308-9DD5-4B91-841A-E84C418338A7}" destId="{7A55E0D8-13C2-418D-8EE5-31D52D1A9326}" srcOrd="0" destOrd="0" presId="urn:microsoft.com/office/officeart/2005/8/layout/vList5"/>
    <dgm:cxn modelId="{07752963-AF50-457C-AF05-833209FCF6D1}" srcId="{1C0C3649-09DA-4D16-8B4E-2918E828CAA9}" destId="{AD2BABD5-C471-4EF7-80C1-EA5928A6EAE3}" srcOrd="0" destOrd="0" parTransId="{81474A32-F8BC-4756-8964-B6141C7BDDEC}" sibTransId="{47A70F3E-E8F7-4DFB-A32A-00B621B04626}"/>
    <dgm:cxn modelId="{1E569469-5E01-474B-90F7-92AFCA9C29FC}" type="presOf" srcId="{377919DD-BA01-4975-8BA7-36B477B6B7F0}" destId="{190DD4FF-BE9B-49F7-B350-DA8D271E1820}" srcOrd="0" destOrd="0" presId="urn:microsoft.com/office/officeart/2005/8/layout/vList5"/>
    <dgm:cxn modelId="{5041B622-55AD-463C-AF95-CFD128EE12D6}" type="presParOf" srcId="{5DE8463B-7F52-4C70-B66F-FB5F5AD4FC81}" destId="{C5AC0DC4-8D42-4634-9052-9426D945B97C}" srcOrd="0" destOrd="0" presId="urn:microsoft.com/office/officeart/2005/8/layout/vList5"/>
    <dgm:cxn modelId="{A75B1449-B58B-480A-8D8B-67617B3A81A8}" type="presParOf" srcId="{C5AC0DC4-8D42-4634-9052-9426D945B97C}" destId="{DA2AD3AD-25E8-4F7F-AE95-4B349F8F30E1}" srcOrd="0" destOrd="0" presId="urn:microsoft.com/office/officeart/2005/8/layout/vList5"/>
    <dgm:cxn modelId="{A36FF91B-EE16-4F5F-8356-6EAEBCDA73EC}" type="presParOf" srcId="{C5AC0DC4-8D42-4634-9052-9426D945B97C}" destId="{7A55E0D8-13C2-418D-8EE5-31D52D1A9326}" srcOrd="1" destOrd="0" presId="urn:microsoft.com/office/officeart/2005/8/layout/vList5"/>
    <dgm:cxn modelId="{10C3036C-55D0-4CC2-956B-8BD16D0EF47C}" type="presParOf" srcId="{5DE8463B-7F52-4C70-B66F-FB5F5AD4FC81}" destId="{B8CC9B1B-19DE-4302-B340-42DDCED90F12}" srcOrd="1" destOrd="0" presId="urn:microsoft.com/office/officeart/2005/8/layout/vList5"/>
    <dgm:cxn modelId="{9236D4B9-0F35-4E57-9E02-A483B069FB91}" type="presParOf" srcId="{5DE8463B-7F52-4C70-B66F-FB5F5AD4FC81}" destId="{797E682D-C118-41AC-AFB4-390D27911EC9}" srcOrd="2" destOrd="0" presId="urn:microsoft.com/office/officeart/2005/8/layout/vList5"/>
    <dgm:cxn modelId="{59864E4A-2959-479E-94A2-0AF32075E0EA}" type="presParOf" srcId="{797E682D-C118-41AC-AFB4-390D27911EC9}" destId="{BD9EFCF2-FEA7-4464-AD0C-FE1313762B4F}" srcOrd="0" destOrd="0" presId="urn:microsoft.com/office/officeart/2005/8/layout/vList5"/>
    <dgm:cxn modelId="{189C404D-2B71-4027-B683-DA1430E2D3DB}" type="presParOf" srcId="{797E682D-C118-41AC-AFB4-390D27911EC9}" destId="{190DD4FF-BE9B-49F7-B350-DA8D271E182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0C3649-09DA-4D16-8B4E-2918E828CAA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20AFB62-EDD4-4F91-BAEC-EF05BD2EA223}">
      <dgm:prSet phldrT="[Text]"/>
      <dgm:spPr/>
      <dgm:t>
        <a:bodyPr/>
        <a:lstStyle/>
        <a:p>
          <a:r>
            <a:rPr lang="en-US" dirty="0" smtClean="0">
              <a:latin typeface="Gill Sans MT" panose="020B0502020104020203" pitchFamily="34" charset="0"/>
            </a:rPr>
            <a:t>Awareness of Prevention Strategies</a:t>
          </a:r>
          <a:endParaRPr lang="en-US" dirty="0">
            <a:latin typeface="Gill Sans MT" panose="020B0502020104020203" pitchFamily="34" charset="0"/>
          </a:endParaRPr>
        </a:p>
      </dgm:t>
    </dgm:pt>
    <dgm:pt modelId="{9BDBE17B-52A8-4E7C-A63E-0B6D807B0C16}" type="parTrans" cxnId="{120068CE-EC1B-4973-ADD1-5A3176C2A7D3}">
      <dgm:prSet/>
      <dgm:spPr/>
      <dgm:t>
        <a:bodyPr/>
        <a:lstStyle/>
        <a:p>
          <a:endParaRPr lang="en-US">
            <a:latin typeface="Gill Sans MT" panose="020B0502020104020203" pitchFamily="34" charset="0"/>
          </a:endParaRPr>
        </a:p>
      </dgm:t>
    </dgm:pt>
    <dgm:pt modelId="{85914290-BE88-4061-B53B-55BBC1620CCF}" type="sibTrans" cxnId="{120068CE-EC1B-4973-ADD1-5A3176C2A7D3}">
      <dgm:prSet/>
      <dgm:spPr/>
      <dgm:t>
        <a:bodyPr/>
        <a:lstStyle/>
        <a:p>
          <a:endParaRPr lang="en-US">
            <a:latin typeface="Gill Sans MT" panose="020B0502020104020203" pitchFamily="34" charset="0"/>
          </a:endParaRPr>
        </a:p>
      </dgm:t>
    </dgm:pt>
    <dgm:pt modelId="{D1FDC70A-25AD-4F54-9343-4C78BD95AC88}">
      <dgm:prSet phldrT="[Text]"/>
      <dgm:spPr/>
      <dgm:t>
        <a:bodyPr/>
        <a:lstStyle/>
        <a:p>
          <a:pPr>
            <a:buFont typeface="Arial" panose="020B0604020202020204" pitchFamily="34" charset="0"/>
            <a:buNone/>
          </a:pPr>
          <a:r>
            <a:rPr lang="en-US" dirty="0" smtClean="0">
              <a:solidFill>
                <a:schemeClr val="tx1"/>
              </a:solidFill>
              <a:latin typeface="Gill Sans MT" panose="020B0502020104020203" pitchFamily="34" charset="0"/>
            </a:rPr>
            <a:t>CADA</a:t>
          </a:r>
          <a:endParaRPr lang="en-US" dirty="0">
            <a:solidFill>
              <a:schemeClr val="tx1"/>
            </a:solidFill>
            <a:latin typeface="Gill Sans MT" panose="020B0502020104020203" pitchFamily="34" charset="0"/>
          </a:endParaRPr>
        </a:p>
      </dgm:t>
    </dgm:pt>
    <dgm:pt modelId="{31B3C3A7-39CE-4572-9BDF-7BAB9CBA989F}" type="parTrans" cxnId="{D912C9DF-FC3A-4721-96DC-D6C7F38DB85B}">
      <dgm:prSet/>
      <dgm:spPr/>
      <dgm:t>
        <a:bodyPr/>
        <a:lstStyle/>
        <a:p>
          <a:endParaRPr lang="en-US">
            <a:latin typeface="Gill Sans MT" panose="020B0502020104020203" pitchFamily="34" charset="0"/>
          </a:endParaRPr>
        </a:p>
      </dgm:t>
    </dgm:pt>
    <dgm:pt modelId="{5C358777-BB57-4812-B7E9-7D6D7FA4E58D}" type="sibTrans" cxnId="{D912C9DF-FC3A-4721-96DC-D6C7F38DB85B}">
      <dgm:prSet/>
      <dgm:spPr/>
      <dgm:t>
        <a:bodyPr/>
        <a:lstStyle/>
        <a:p>
          <a:endParaRPr lang="en-US">
            <a:latin typeface="Gill Sans MT" panose="020B0502020104020203" pitchFamily="34" charset="0"/>
          </a:endParaRPr>
        </a:p>
      </dgm:t>
    </dgm:pt>
    <dgm:pt modelId="{9ADFD4E3-AE8A-48D6-A139-BC60AF2A807A}">
      <dgm:prSet phldrT="[Text]"/>
      <dgm:spPr/>
      <dgm:t>
        <a:bodyPr/>
        <a:lstStyle/>
        <a:p>
          <a:r>
            <a:rPr lang="en-US" dirty="0" smtClean="0">
              <a:latin typeface="Gill Sans MT" panose="020B0502020104020203" pitchFamily="34" charset="0"/>
            </a:rPr>
            <a:t>Type of Prevention Strategies</a:t>
          </a:r>
          <a:endParaRPr lang="en-US" dirty="0">
            <a:latin typeface="Gill Sans MT" panose="020B0502020104020203" pitchFamily="34" charset="0"/>
          </a:endParaRPr>
        </a:p>
      </dgm:t>
    </dgm:pt>
    <dgm:pt modelId="{1E7CF418-94ED-4681-86E3-C7DE5C9268B8}" type="parTrans" cxnId="{064D2D3C-5845-4B2C-A5F2-E67BC76FE4A2}">
      <dgm:prSet/>
      <dgm:spPr/>
      <dgm:t>
        <a:bodyPr/>
        <a:lstStyle/>
        <a:p>
          <a:endParaRPr lang="en-US">
            <a:latin typeface="Gill Sans MT" panose="020B0502020104020203" pitchFamily="34" charset="0"/>
          </a:endParaRPr>
        </a:p>
      </dgm:t>
    </dgm:pt>
    <dgm:pt modelId="{83695B10-B302-473D-A675-765B0BBC8D0B}" type="sibTrans" cxnId="{064D2D3C-5845-4B2C-A5F2-E67BC76FE4A2}">
      <dgm:prSet/>
      <dgm:spPr/>
      <dgm:t>
        <a:bodyPr/>
        <a:lstStyle/>
        <a:p>
          <a:endParaRPr lang="en-US">
            <a:latin typeface="Gill Sans MT" panose="020B0502020104020203" pitchFamily="34" charset="0"/>
          </a:endParaRPr>
        </a:p>
      </dgm:t>
    </dgm:pt>
    <dgm:pt modelId="{377919DD-BA01-4975-8BA7-36B477B6B7F0}">
      <dgm:prSet phldrT="[Text]"/>
      <dgm:spPr/>
      <dgm:t>
        <a:bodyPr/>
        <a:lstStyle/>
        <a:p>
          <a:r>
            <a:rPr lang="en-US" dirty="0" smtClean="0">
              <a:latin typeface="Gill Sans MT" panose="020B0502020104020203" pitchFamily="34" charset="0"/>
            </a:rPr>
            <a:t>33.3% Alcohol Prevention Strategies</a:t>
          </a:r>
          <a:endParaRPr lang="en-US" dirty="0">
            <a:latin typeface="Gill Sans MT" panose="020B0502020104020203" pitchFamily="34" charset="0"/>
          </a:endParaRPr>
        </a:p>
      </dgm:t>
    </dgm:pt>
    <dgm:pt modelId="{57C18ED0-642D-4001-BBB4-0871C75E227E}" type="parTrans" cxnId="{33DC2165-6FC4-49D9-B6BB-C0EDE00F5116}">
      <dgm:prSet/>
      <dgm:spPr/>
      <dgm:t>
        <a:bodyPr/>
        <a:lstStyle/>
        <a:p>
          <a:endParaRPr lang="en-US">
            <a:latin typeface="Gill Sans MT" panose="020B0502020104020203" pitchFamily="34" charset="0"/>
          </a:endParaRPr>
        </a:p>
      </dgm:t>
    </dgm:pt>
    <dgm:pt modelId="{9FB09423-F957-402B-9879-A6B498A4B833}" type="sibTrans" cxnId="{33DC2165-6FC4-49D9-B6BB-C0EDE00F5116}">
      <dgm:prSet/>
      <dgm:spPr/>
      <dgm:t>
        <a:bodyPr/>
        <a:lstStyle/>
        <a:p>
          <a:endParaRPr lang="en-US">
            <a:latin typeface="Gill Sans MT" panose="020B0502020104020203" pitchFamily="34" charset="0"/>
          </a:endParaRPr>
        </a:p>
      </dgm:t>
    </dgm:pt>
    <dgm:pt modelId="{D9F40FD9-C450-4884-AEAD-7FB6AB23ED73}">
      <dgm:prSet/>
      <dgm:spPr/>
      <dgm:t>
        <a:bodyPr/>
        <a:lstStyle/>
        <a:p>
          <a:pPr>
            <a:buFont typeface="Arial" panose="020B0604020202020204" pitchFamily="34" charset="0"/>
            <a:buNone/>
          </a:pPr>
          <a:r>
            <a:rPr lang="en-US" dirty="0" smtClean="0">
              <a:solidFill>
                <a:schemeClr val="tx1"/>
              </a:solidFill>
              <a:latin typeface="Gill Sans MT" panose="020B0502020104020203" pitchFamily="34" charset="0"/>
            </a:rPr>
            <a:t>Drive</a:t>
          </a:r>
          <a:r>
            <a:rPr lang="en-US" baseline="0" dirty="0" smtClean="0">
              <a:solidFill>
                <a:schemeClr val="tx1"/>
              </a:solidFill>
              <a:latin typeface="Gill Sans MT" panose="020B0502020104020203" pitchFamily="34" charset="0"/>
            </a:rPr>
            <a:t> for Change Campaign</a:t>
          </a:r>
          <a:endParaRPr lang="en-US" dirty="0">
            <a:solidFill>
              <a:schemeClr val="tx1"/>
            </a:solidFill>
            <a:latin typeface="Gill Sans MT" panose="020B0502020104020203" pitchFamily="34" charset="0"/>
          </a:endParaRPr>
        </a:p>
      </dgm:t>
    </dgm:pt>
    <dgm:pt modelId="{AC38EC86-A9B3-4D19-8B3B-F044BB2BA5D0}" type="parTrans" cxnId="{6E94E33F-0216-48F5-8FD2-6C0442C1693E}">
      <dgm:prSet/>
      <dgm:spPr/>
      <dgm:t>
        <a:bodyPr/>
        <a:lstStyle/>
        <a:p>
          <a:endParaRPr lang="en-US">
            <a:latin typeface="Gill Sans MT" panose="020B0502020104020203" pitchFamily="34" charset="0"/>
          </a:endParaRPr>
        </a:p>
      </dgm:t>
    </dgm:pt>
    <dgm:pt modelId="{712E1570-8D17-40D9-8457-6967EAC55D73}" type="sibTrans" cxnId="{6E94E33F-0216-48F5-8FD2-6C0442C1693E}">
      <dgm:prSet/>
      <dgm:spPr/>
      <dgm:t>
        <a:bodyPr/>
        <a:lstStyle/>
        <a:p>
          <a:endParaRPr lang="en-US">
            <a:latin typeface="Gill Sans MT" panose="020B0502020104020203" pitchFamily="34" charset="0"/>
          </a:endParaRPr>
        </a:p>
      </dgm:t>
    </dgm:pt>
    <dgm:pt modelId="{AD2BABD5-C471-4EF7-80C1-EA5928A6EAE3}">
      <dgm:prSet phldrT="[Text]"/>
      <dgm:spPr/>
      <dgm:t>
        <a:bodyPr/>
        <a:lstStyle/>
        <a:p>
          <a:r>
            <a:rPr lang="en-US" dirty="0" smtClean="0">
              <a:latin typeface="Gill Sans MT" panose="020B0502020104020203" pitchFamily="34" charset="0"/>
            </a:rPr>
            <a:t>Knowledge of Prevention Strategies</a:t>
          </a:r>
          <a:endParaRPr lang="en-US" dirty="0">
            <a:latin typeface="Gill Sans MT" panose="020B0502020104020203" pitchFamily="34" charset="0"/>
          </a:endParaRPr>
        </a:p>
      </dgm:t>
    </dgm:pt>
    <dgm:pt modelId="{47A70F3E-E8F7-4DFB-A32A-00B621B04626}" type="sibTrans" cxnId="{07752963-AF50-457C-AF05-833209FCF6D1}">
      <dgm:prSet/>
      <dgm:spPr/>
      <dgm:t>
        <a:bodyPr/>
        <a:lstStyle/>
        <a:p>
          <a:endParaRPr lang="en-US">
            <a:latin typeface="Gill Sans MT" panose="020B0502020104020203" pitchFamily="34" charset="0"/>
          </a:endParaRPr>
        </a:p>
      </dgm:t>
    </dgm:pt>
    <dgm:pt modelId="{81474A32-F8BC-4756-8964-B6141C7BDDEC}" type="parTrans" cxnId="{07752963-AF50-457C-AF05-833209FCF6D1}">
      <dgm:prSet/>
      <dgm:spPr/>
      <dgm:t>
        <a:bodyPr/>
        <a:lstStyle/>
        <a:p>
          <a:endParaRPr lang="en-US">
            <a:latin typeface="Gill Sans MT" panose="020B0502020104020203" pitchFamily="34" charset="0"/>
          </a:endParaRPr>
        </a:p>
      </dgm:t>
    </dgm:pt>
    <dgm:pt modelId="{2DFAA308-9DD5-4B91-841A-E84C418338A7}">
      <dgm:prSet phldrT="[Text]"/>
      <dgm:spPr/>
      <dgm:t>
        <a:bodyPr/>
        <a:lstStyle/>
        <a:p>
          <a:pPr>
            <a:buFont typeface="Arial" panose="020B0604020202020204" pitchFamily="34" charset="0"/>
            <a:buNone/>
          </a:pPr>
          <a:r>
            <a:rPr lang="en-US" dirty="0" smtClean="0">
              <a:solidFill>
                <a:schemeClr val="tx1"/>
              </a:solidFill>
              <a:latin typeface="Gill Sans MT" panose="020B0502020104020203" pitchFamily="34" charset="0"/>
            </a:rPr>
            <a:t>73.0%</a:t>
          </a:r>
          <a:r>
            <a:rPr lang="en-US" baseline="0" dirty="0" smtClean="0">
              <a:solidFill>
                <a:schemeClr val="tx1"/>
              </a:solidFill>
              <a:latin typeface="Gill Sans MT" panose="020B0502020104020203" pitchFamily="34" charset="0"/>
            </a:rPr>
            <a:t> not aware of Prevention Strategies in Bermuda </a:t>
          </a:r>
          <a:endParaRPr lang="en-US" dirty="0">
            <a:solidFill>
              <a:schemeClr val="tx1"/>
            </a:solidFill>
            <a:latin typeface="Gill Sans MT" panose="020B0502020104020203" pitchFamily="34" charset="0"/>
          </a:endParaRPr>
        </a:p>
      </dgm:t>
    </dgm:pt>
    <dgm:pt modelId="{836DF785-7C40-429F-920E-DB86E4D3EC62}" type="sibTrans" cxnId="{6F0BB86C-36F8-4685-A632-397C83EC97A1}">
      <dgm:prSet/>
      <dgm:spPr/>
      <dgm:t>
        <a:bodyPr/>
        <a:lstStyle/>
        <a:p>
          <a:endParaRPr lang="en-US">
            <a:latin typeface="Gill Sans MT" panose="020B0502020104020203" pitchFamily="34" charset="0"/>
          </a:endParaRPr>
        </a:p>
      </dgm:t>
    </dgm:pt>
    <dgm:pt modelId="{A5D88BDF-F91F-4D61-A41D-C037C9E8E3AA}" type="parTrans" cxnId="{6F0BB86C-36F8-4685-A632-397C83EC97A1}">
      <dgm:prSet/>
      <dgm:spPr/>
      <dgm:t>
        <a:bodyPr/>
        <a:lstStyle/>
        <a:p>
          <a:endParaRPr lang="en-US">
            <a:latin typeface="Gill Sans MT" panose="020B0502020104020203" pitchFamily="34" charset="0"/>
          </a:endParaRPr>
        </a:p>
      </dgm:t>
    </dgm:pt>
    <dgm:pt modelId="{10172D58-106A-4E5C-93DE-371A8067C162}">
      <dgm:prSet phldrT="[Text]"/>
      <dgm:spPr/>
      <dgm:t>
        <a:bodyPr/>
        <a:lstStyle/>
        <a:p>
          <a:r>
            <a:rPr lang="en-US" dirty="0" smtClean="0">
              <a:latin typeface="Gill Sans MT" panose="020B0502020104020203" pitchFamily="34" charset="0"/>
            </a:rPr>
            <a:t>18.6% Marijuana Prevention Strategies</a:t>
          </a:r>
          <a:endParaRPr lang="en-US" dirty="0">
            <a:latin typeface="Gill Sans MT" panose="020B0502020104020203" pitchFamily="34" charset="0"/>
          </a:endParaRPr>
        </a:p>
      </dgm:t>
    </dgm:pt>
    <dgm:pt modelId="{58D2E8D0-0085-43BC-91BD-9C6FE749FF6E}" type="sibTrans" cxnId="{AD06F9D9-BF1E-42E0-AC6F-20378B2A23C6}">
      <dgm:prSet/>
      <dgm:spPr/>
      <dgm:t>
        <a:bodyPr/>
        <a:lstStyle/>
        <a:p>
          <a:endParaRPr lang="en-US">
            <a:latin typeface="Gill Sans MT" panose="020B0502020104020203" pitchFamily="34" charset="0"/>
          </a:endParaRPr>
        </a:p>
      </dgm:t>
    </dgm:pt>
    <dgm:pt modelId="{01FEB5FF-BA3B-4DEF-A5B4-00CE1567B8E9}" type="parTrans" cxnId="{AD06F9D9-BF1E-42E0-AC6F-20378B2A23C6}">
      <dgm:prSet/>
      <dgm:spPr/>
      <dgm:t>
        <a:bodyPr/>
        <a:lstStyle/>
        <a:p>
          <a:endParaRPr lang="en-US">
            <a:latin typeface="Gill Sans MT" panose="020B0502020104020203" pitchFamily="34" charset="0"/>
          </a:endParaRPr>
        </a:p>
      </dgm:t>
    </dgm:pt>
    <dgm:pt modelId="{FF76CAB4-9428-4556-ACBD-03D410EE9A4E}" type="pres">
      <dgm:prSet presAssocID="{1C0C3649-09DA-4D16-8B4E-2918E828CAA9}" presName="diagram" presStyleCnt="0">
        <dgm:presLayoutVars>
          <dgm:chPref val="1"/>
          <dgm:dir/>
          <dgm:animOne val="branch"/>
          <dgm:animLvl val="lvl"/>
          <dgm:resizeHandles/>
        </dgm:presLayoutVars>
      </dgm:prSet>
      <dgm:spPr/>
      <dgm:t>
        <a:bodyPr/>
        <a:lstStyle/>
        <a:p>
          <a:endParaRPr lang="en-US"/>
        </a:p>
      </dgm:t>
    </dgm:pt>
    <dgm:pt modelId="{2E665865-47D0-4C37-AD0C-43082D55A204}" type="pres">
      <dgm:prSet presAssocID="{AD2BABD5-C471-4EF7-80C1-EA5928A6EAE3}" presName="root" presStyleCnt="0"/>
      <dgm:spPr/>
    </dgm:pt>
    <dgm:pt modelId="{CA9CAC0E-A22C-4B3D-BB9F-E5E28520D934}" type="pres">
      <dgm:prSet presAssocID="{AD2BABD5-C471-4EF7-80C1-EA5928A6EAE3}" presName="rootComposite" presStyleCnt="0"/>
      <dgm:spPr/>
    </dgm:pt>
    <dgm:pt modelId="{C50AE906-D1B5-4E7E-BB25-027DC2481B8F}" type="pres">
      <dgm:prSet presAssocID="{AD2BABD5-C471-4EF7-80C1-EA5928A6EAE3}" presName="rootText" presStyleLbl="node1" presStyleIdx="0" presStyleCnt="3"/>
      <dgm:spPr/>
      <dgm:t>
        <a:bodyPr/>
        <a:lstStyle/>
        <a:p>
          <a:endParaRPr lang="en-US"/>
        </a:p>
      </dgm:t>
    </dgm:pt>
    <dgm:pt modelId="{D694D020-73F6-40DA-B59D-C879E28D911F}" type="pres">
      <dgm:prSet presAssocID="{AD2BABD5-C471-4EF7-80C1-EA5928A6EAE3}" presName="rootConnector" presStyleLbl="node1" presStyleIdx="0" presStyleCnt="3"/>
      <dgm:spPr/>
      <dgm:t>
        <a:bodyPr/>
        <a:lstStyle/>
        <a:p>
          <a:endParaRPr lang="en-US"/>
        </a:p>
      </dgm:t>
    </dgm:pt>
    <dgm:pt modelId="{6024A19A-C84B-4EC6-B567-6DFC86524F1E}" type="pres">
      <dgm:prSet presAssocID="{AD2BABD5-C471-4EF7-80C1-EA5928A6EAE3}" presName="childShape" presStyleCnt="0"/>
      <dgm:spPr/>
    </dgm:pt>
    <dgm:pt modelId="{99CED6A8-6CDF-45EF-BB1E-402B351B03B4}" type="pres">
      <dgm:prSet presAssocID="{A5D88BDF-F91F-4D61-A41D-C037C9E8E3AA}" presName="Name13" presStyleLbl="parChTrans1D2" presStyleIdx="0" presStyleCnt="5"/>
      <dgm:spPr/>
      <dgm:t>
        <a:bodyPr/>
        <a:lstStyle/>
        <a:p>
          <a:endParaRPr lang="en-US"/>
        </a:p>
      </dgm:t>
    </dgm:pt>
    <dgm:pt modelId="{2DB40BF8-A664-4763-84AD-598DA50A561A}" type="pres">
      <dgm:prSet presAssocID="{2DFAA308-9DD5-4B91-841A-E84C418338A7}" presName="childText" presStyleLbl="bgAcc1" presStyleIdx="0" presStyleCnt="5">
        <dgm:presLayoutVars>
          <dgm:bulletEnabled val="1"/>
        </dgm:presLayoutVars>
      </dgm:prSet>
      <dgm:spPr/>
      <dgm:t>
        <a:bodyPr/>
        <a:lstStyle/>
        <a:p>
          <a:endParaRPr lang="en-US"/>
        </a:p>
      </dgm:t>
    </dgm:pt>
    <dgm:pt modelId="{FF89F783-1290-4867-AB2C-D8B8C48A03B6}" type="pres">
      <dgm:prSet presAssocID="{920AFB62-EDD4-4F91-BAEC-EF05BD2EA223}" presName="root" presStyleCnt="0"/>
      <dgm:spPr/>
    </dgm:pt>
    <dgm:pt modelId="{466F563C-FF6D-4842-9287-D179AFBA360E}" type="pres">
      <dgm:prSet presAssocID="{920AFB62-EDD4-4F91-BAEC-EF05BD2EA223}" presName="rootComposite" presStyleCnt="0"/>
      <dgm:spPr/>
    </dgm:pt>
    <dgm:pt modelId="{A08A8A21-DEDC-4430-A4D4-FA740051E9A1}" type="pres">
      <dgm:prSet presAssocID="{920AFB62-EDD4-4F91-BAEC-EF05BD2EA223}" presName="rootText" presStyleLbl="node1" presStyleIdx="1" presStyleCnt="3"/>
      <dgm:spPr/>
      <dgm:t>
        <a:bodyPr/>
        <a:lstStyle/>
        <a:p>
          <a:endParaRPr lang="en-US"/>
        </a:p>
      </dgm:t>
    </dgm:pt>
    <dgm:pt modelId="{19B3F965-907F-44CD-9172-60EBD7453B11}" type="pres">
      <dgm:prSet presAssocID="{920AFB62-EDD4-4F91-BAEC-EF05BD2EA223}" presName="rootConnector" presStyleLbl="node1" presStyleIdx="1" presStyleCnt="3"/>
      <dgm:spPr/>
      <dgm:t>
        <a:bodyPr/>
        <a:lstStyle/>
        <a:p>
          <a:endParaRPr lang="en-US"/>
        </a:p>
      </dgm:t>
    </dgm:pt>
    <dgm:pt modelId="{0A500070-628D-4885-A835-A140EE7A61B2}" type="pres">
      <dgm:prSet presAssocID="{920AFB62-EDD4-4F91-BAEC-EF05BD2EA223}" presName="childShape" presStyleCnt="0"/>
      <dgm:spPr/>
    </dgm:pt>
    <dgm:pt modelId="{A4DADB19-21EE-49D5-9051-E0D29916D9C9}" type="pres">
      <dgm:prSet presAssocID="{31B3C3A7-39CE-4572-9BDF-7BAB9CBA989F}" presName="Name13" presStyleLbl="parChTrans1D2" presStyleIdx="1" presStyleCnt="5"/>
      <dgm:spPr/>
      <dgm:t>
        <a:bodyPr/>
        <a:lstStyle/>
        <a:p>
          <a:endParaRPr lang="en-US"/>
        </a:p>
      </dgm:t>
    </dgm:pt>
    <dgm:pt modelId="{C595F630-24AD-4C55-A3C2-E4342D83F88C}" type="pres">
      <dgm:prSet presAssocID="{D1FDC70A-25AD-4F54-9343-4C78BD95AC88}" presName="childText" presStyleLbl="bgAcc1" presStyleIdx="1" presStyleCnt="5">
        <dgm:presLayoutVars>
          <dgm:bulletEnabled val="1"/>
        </dgm:presLayoutVars>
      </dgm:prSet>
      <dgm:spPr/>
      <dgm:t>
        <a:bodyPr/>
        <a:lstStyle/>
        <a:p>
          <a:endParaRPr lang="en-US"/>
        </a:p>
      </dgm:t>
    </dgm:pt>
    <dgm:pt modelId="{CD5B3F69-E64E-4C69-AD2F-78C7A32A0664}" type="pres">
      <dgm:prSet presAssocID="{AC38EC86-A9B3-4D19-8B3B-F044BB2BA5D0}" presName="Name13" presStyleLbl="parChTrans1D2" presStyleIdx="2" presStyleCnt="5"/>
      <dgm:spPr/>
      <dgm:t>
        <a:bodyPr/>
        <a:lstStyle/>
        <a:p>
          <a:endParaRPr lang="en-US"/>
        </a:p>
      </dgm:t>
    </dgm:pt>
    <dgm:pt modelId="{DDA2BE7A-6632-45C6-A770-B88AC2FA8539}" type="pres">
      <dgm:prSet presAssocID="{D9F40FD9-C450-4884-AEAD-7FB6AB23ED73}" presName="childText" presStyleLbl="bgAcc1" presStyleIdx="2" presStyleCnt="5">
        <dgm:presLayoutVars>
          <dgm:bulletEnabled val="1"/>
        </dgm:presLayoutVars>
      </dgm:prSet>
      <dgm:spPr/>
      <dgm:t>
        <a:bodyPr/>
        <a:lstStyle/>
        <a:p>
          <a:endParaRPr lang="en-US"/>
        </a:p>
      </dgm:t>
    </dgm:pt>
    <dgm:pt modelId="{9A3316BC-F5DE-40D0-80D0-BC296E8FA186}" type="pres">
      <dgm:prSet presAssocID="{9ADFD4E3-AE8A-48D6-A139-BC60AF2A807A}" presName="root" presStyleCnt="0"/>
      <dgm:spPr/>
    </dgm:pt>
    <dgm:pt modelId="{6F724DF9-CE69-479D-B783-1B6ADAE1A51B}" type="pres">
      <dgm:prSet presAssocID="{9ADFD4E3-AE8A-48D6-A139-BC60AF2A807A}" presName="rootComposite" presStyleCnt="0"/>
      <dgm:spPr/>
    </dgm:pt>
    <dgm:pt modelId="{E3398994-4E5A-472F-BF35-5A4ED61A5BD9}" type="pres">
      <dgm:prSet presAssocID="{9ADFD4E3-AE8A-48D6-A139-BC60AF2A807A}" presName="rootText" presStyleLbl="node1" presStyleIdx="2" presStyleCnt="3"/>
      <dgm:spPr/>
      <dgm:t>
        <a:bodyPr/>
        <a:lstStyle/>
        <a:p>
          <a:endParaRPr lang="en-US"/>
        </a:p>
      </dgm:t>
    </dgm:pt>
    <dgm:pt modelId="{7BBB21EE-973B-4804-9B2F-8C4FB822C5B4}" type="pres">
      <dgm:prSet presAssocID="{9ADFD4E3-AE8A-48D6-A139-BC60AF2A807A}" presName="rootConnector" presStyleLbl="node1" presStyleIdx="2" presStyleCnt="3"/>
      <dgm:spPr/>
      <dgm:t>
        <a:bodyPr/>
        <a:lstStyle/>
        <a:p>
          <a:endParaRPr lang="en-US"/>
        </a:p>
      </dgm:t>
    </dgm:pt>
    <dgm:pt modelId="{D602A2C0-5C9C-4B6B-892D-766A4DEE2251}" type="pres">
      <dgm:prSet presAssocID="{9ADFD4E3-AE8A-48D6-A139-BC60AF2A807A}" presName="childShape" presStyleCnt="0"/>
      <dgm:spPr/>
    </dgm:pt>
    <dgm:pt modelId="{BD9101AD-5609-4FC1-94A2-53115B312F58}" type="pres">
      <dgm:prSet presAssocID="{57C18ED0-642D-4001-BBB4-0871C75E227E}" presName="Name13" presStyleLbl="parChTrans1D2" presStyleIdx="3" presStyleCnt="5"/>
      <dgm:spPr/>
      <dgm:t>
        <a:bodyPr/>
        <a:lstStyle/>
        <a:p>
          <a:endParaRPr lang="en-US"/>
        </a:p>
      </dgm:t>
    </dgm:pt>
    <dgm:pt modelId="{2589D63D-69E2-400D-AE6C-E4C040797650}" type="pres">
      <dgm:prSet presAssocID="{377919DD-BA01-4975-8BA7-36B477B6B7F0}" presName="childText" presStyleLbl="bgAcc1" presStyleIdx="3" presStyleCnt="5">
        <dgm:presLayoutVars>
          <dgm:bulletEnabled val="1"/>
        </dgm:presLayoutVars>
      </dgm:prSet>
      <dgm:spPr/>
      <dgm:t>
        <a:bodyPr/>
        <a:lstStyle/>
        <a:p>
          <a:endParaRPr lang="en-US"/>
        </a:p>
      </dgm:t>
    </dgm:pt>
    <dgm:pt modelId="{B32610BB-2DEB-43C7-95DE-F7896D11DD4E}" type="pres">
      <dgm:prSet presAssocID="{01FEB5FF-BA3B-4DEF-A5B4-00CE1567B8E9}" presName="Name13" presStyleLbl="parChTrans1D2" presStyleIdx="4" presStyleCnt="5"/>
      <dgm:spPr/>
      <dgm:t>
        <a:bodyPr/>
        <a:lstStyle/>
        <a:p>
          <a:endParaRPr lang="en-US"/>
        </a:p>
      </dgm:t>
    </dgm:pt>
    <dgm:pt modelId="{8B00A96A-91EC-4E9C-9AC7-D89E0A202821}" type="pres">
      <dgm:prSet presAssocID="{10172D58-106A-4E5C-93DE-371A8067C162}" presName="childText" presStyleLbl="bgAcc1" presStyleIdx="4" presStyleCnt="5">
        <dgm:presLayoutVars>
          <dgm:bulletEnabled val="1"/>
        </dgm:presLayoutVars>
      </dgm:prSet>
      <dgm:spPr/>
      <dgm:t>
        <a:bodyPr/>
        <a:lstStyle/>
        <a:p>
          <a:endParaRPr lang="en-US"/>
        </a:p>
      </dgm:t>
    </dgm:pt>
  </dgm:ptLst>
  <dgm:cxnLst>
    <dgm:cxn modelId="{57F39C2C-AACD-42C7-9414-200CC13320EC}" type="presOf" srcId="{10172D58-106A-4E5C-93DE-371A8067C162}" destId="{8B00A96A-91EC-4E9C-9AC7-D89E0A202821}" srcOrd="0" destOrd="0" presId="urn:microsoft.com/office/officeart/2005/8/layout/hierarchy3"/>
    <dgm:cxn modelId="{0F2D39BD-1155-4D58-B469-DD4FF8C8E54C}" type="presOf" srcId="{920AFB62-EDD4-4F91-BAEC-EF05BD2EA223}" destId="{19B3F965-907F-44CD-9172-60EBD7453B11}" srcOrd="1" destOrd="0" presId="urn:microsoft.com/office/officeart/2005/8/layout/hierarchy3"/>
    <dgm:cxn modelId="{DFDDC6F6-6BDA-403D-B907-D6E7A01DD023}" type="presOf" srcId="{1C0C3649-09DA-4D16-8B4E-2918E828CAA9}" destId="{FF76CAB4-9428-4556-ACBD-03D410EE9A4E}" srcOrd="0" destOrd="0" presId="urn:microsoft.com/office/officeart/2005/8/layout/hierarchy3"/>
    <dgm:cxn modelId="{60407C92-2626-4BB0-9113-DB01E425924B}" type="presOf" srcId="{AC38EC86-A9B3-4D19-8B3B-F044BB2BA5D0}" destId="{CD5B3F69-E64E-4C69-AD2F-78C7A32A0664}" srcOrd="0" destOrd="0" presId="urn:microsoft.com/office/officeart/2005/8/layout/hierarchy3"/>
    <dgm:cxn modelId="{12276AD3-497F-44DA-AF29-6FB0D335F22E}" type="presOf" srcId="{A5D88BDF-F91F-4D61-A41D-C037C9E8E3AA}" destId="{99CED6A8-6CDF-45EF-BB1E-402B351B03B4}" srcOrd="0" destOrd="0" presId="urn:microsoft.com/office/officeart/2005/8/layout/hierarchy3"/>
    <dgm:cxn modelId="{01305354-6D36-4A97-AE50-038ED864D5A1}" type="presOf" srcId="{01FEB5FF-BA3B-4DEF-A5B4-00CE1567B8E9}" destId="{B32610BB-2DEB-43C7-95DE-F7896D11DD4E}" srcOrd="0" destOrd="0" presId="urn:microsoft.com/office/officeart/2005/8/layout/hierarchy3"/>
    <dgm:cxn modelId="{6E94E33F-0216-48F5-8FD2-6C0442C1693E}" srcId="{920AFB62-EDD4-4F91-BAEC-EF05BD2EA223}" destId="{D9F40FD9-C450-4884-AEAD-7FB6AB23ED73}" srcOrd="1" destOrd="0" parTransId="{AC38EC86-A9B3-4D19-8B3B-F044BB2BA5D0}" sibTransId="{712E1570-8D17-40D9-8457-6967EAC55D73}"/>
    <dgm:cxn modelId="{6F0BB86C-36F8-4685-A632-397C83EC97A1}" srcId="{AD2BABD5-C471-4EF7-80C1-EA5928A6EAE3}" destId="{2DFAA308-9DD5-4B91-841A-E84C418338A7}" srcOrd="0" destOrd="0" parTransId="{A5D88BDF-F91F-4D61-A41D-C037C9E8E3AA}" sibTransId="{836DF785-7C40-429F-920E-DB86E4D3EC62}"/>
    <dgm:cxn modelId="{13E1FE6B-B6AE-4FB5-8D66-EB987D4D1D23}" type="presOf" srcId="{D9F40FD9-C450-4884-AEAD-7FB6AB23ED73}" destId="{DDA2BE7A-6632-45C6-A770-B88AC2FA8539}" srcOrd="0" destOrd="0" presId="urn:microsoft.com/office/officeart/2005/8/layout/hierarchy3"/>
    <dgm:cxn modelId="{332473B1-14A5-43F8-9F25-E97442C92A5F}" type="presOf" srcId="{31B3C3A7-39CE-4572-9BDF-7BAB9CBA989F}" destId="{A4DADB19-21EE-49D5-9051-E0D29916D9C9}" srcOrd="0" destOrd="0" presId="urn:microsoft.com/office/officeart/2005/8/layout/hierarchy3"/>
    <dgm:cxn modelId="{064D2D3C-5845-4B2C-A5F2-E67BC76FE4A2}" srcId="{1C0C3649-09DA-4D16-8B4E-2918E828CAA9}" destId="{9ADFD4E3-AE8A-48D6-A139-BC60AF2A807A}" srcOrd="2" destOrd="0" parTransId="{1E7CF418-94ED-4681-86E3-C7DE5C9268B8}" sibTransId="{83695B10-B302-473D-A675-765B0BBC8D0B}"/>
    <dgm:cxn modelId="{63A988E9-AF39-4886-A201-BDD8A14C28F9}" type="presOf" srcId="{377919DD-BA01-4975-8BA7-36B477B6B7F0}" destId="{2589D63D-69E2-400D-AE6C-E4C040797650}" srcOrd="0" destOrd="0" presId="urn:microsoft.com/office/officeart/2005/8/layout/hierarchy3"/>
    <dgm:cxn modelId="{AD06F9D9-BF1E-42E0-AC6F-20378B2A23C6}" srcId="{9ADFD4E3-AE8A-48D6-A139-BC60AF2A807A}" destId="{10172D58-106A-4E5C-93DE-371A8067C162}" srcOrd="1" destOrd="0" parTransId="{01FEB5FF-BA3B-4DEF-A5B4-00CE1567B8E9}" sibTransId="{58D2E8D0-0085-43BC-91BD-9C6FE749FF6E}"/>
    <dgm:cxn modelId="{120068CE-EC1B-4973-ADD1-5A3176C2A7D3}" srcId="{1C0C3649-09DA-4D16-8B4E-2918E828CAA9}" destId="{920AFB62-EDD4-4F91-BAEC-EF05BD2EA223}" srcOrd="1" destOrd="0" parTransId="{9BDBE17B-52A8-4E7C-A63E-0B6D807B0C16}" sibTransId="{85914290-BE88-4061-B53B-55BBC1620CCF}"/>
    <dgm:cxn modelId="{27B1FB5C-9EEC-4A10-8DA2-516E44A6C069}" type="presOf" srcId="{AD2BABD5-C471-4EF7-80C1-EA5928A6EAE3}" destId="{C50AE906-D1B5-4E7E-BB25-027DC2481B8F}" srcOrd="0" destOrd="0" presId="urn:microsoft.com/office/officeart/2005/8/layout/hierarchy3"/>
    <dgm:cxn modelId="{D238A731-6F3F-4DB4-A879-430CA47A64AD}" type="presOf" srcId="{57C18ED0-642D-4001-BBB4-0871C75E227E}" destId="{BD9101AD-5609-4FC1-94A2-53115B312F58}" srcOrd="0" destOrd="0" presId="urn:microsoft.com/office/officeart/2005/8/layout/hierarchy3"/>
    <dgm:cxn modelId="{33DC2165-6FC4-49D9-B6BB-C0EDE00F5116}" srcId="{9ADFD4E3-AE8A-48D6-A139-BC60AF2A807A}" destId="{377919DD-BA01-4975-8BA7-36B477B6B7F0}" srcOrd="0" destOrd="0" parTransId="{57C18ED0-642D-4001-BBB4-0871C75E227E}" sibTransId="{9FB09423-F957-402B-9879-A6B498A4B833}"/>
    <dgm:cxn modelId="{07752963-AF50-457C-AF05-833209FCF6D1}" srcId="{1C0C3649-09DA-4D16-8B4E-2918E828CAA9}" destId="{AD2BABD5-C471-4EF7-80C1-EA5928A6EAE3}" srcOrd="0" destOrd="0" parTransId="{81474A32-F8BC-4756-8964-B6141C7BDDEC}" sibTransId="{47A70F3E-E8F7-4DFB-A32A-00B621B04626}"/>
    <dgm:cxn modelId="{C3F349F7-80D6-4998-BA7A-C7B0F6DAE313}" type="presOf" srcId="{2DFAA308-9DD5-4B91-841A-E84C418338A7}" destId="{2DB40BF8-A664-4763-84AD-598DA50A561A}" srcOrd="0" destOrd="0" presId="urn:microsoft.com/office/officeart/2005/8/layout/hierarchy3"/>
    <dgm:cxn modelId="{5DF033F1-8857-4695-BC2C-C78D723F3621}" type="presOf" srcId="{AD2BABD5-C471-4EF7-80C1-EA5928A6EAE3}" destId="{D694D020-73F6-40DA-B59D-C879E28D911F}" srcOrd="1" destOrd="0" presId="urn:microsoft.com/office/officeart/2005/8/layout/hierarchy3"/>
    <dgm:cxn modelId="{DF57E034-6ED7-446D-8B80-635B432D2E7A}" type="presOf" srcId="{920AFB62-EDD4-4F91-BAEC-EF05BD2EA223}" destId="{A08A8A21-DEDC-4430-A4D4-FA740051E9A1}" srcOrd="0" destOrd="0" presId="urn:microsoft.com/office/officeart/2005/8/layout/hierarchy3"/>
    <dgm:cxn modelId="{6CB8F787-C7FD-4E89-B999-66C561465D18}" type="presOf" srcId="{D1FDC70A-25AD-4F54-9343-4C78BD95AC88}" destId="{C595F630-24AD-4C55-A3C2-E4342D83F88C}" srcOrd="0" destOrd="0" presId="urn:microsoft.com/office/officeart/2005/8/layout/hierarchy3"/>
    <dgm:cxn modelId="{F964698C-5189-4C5E-B5F7-5856BF04D8E1}" type="presOf" srcId="{9ADFD4E3-AE8A-48D6-A139-BC60AF2A807A}" destId="{7BBB21EE-973B-4804-9B2F-8C4FB822C5B4}" srcOrd="1" destOrd="0" presId="urn:microsoft.com/office/officeart/2005/8/layout/hierarchy3"/>
    <dgm:cxn modelId="{1F679684-868B-4487-9D6D-BE635A3C502B}" type="presOf" srcId="{9ADFD4E3-AE8A-48D6-A139-BC60AF2A807A}" destId="{E3398994-4E5A-472F-BF35-5A4ED61A5BD9}" srcOrd="0" destOrd="0" presId="urn:microsoft.com/office/officeart/2005/8/layout/hierarchy3"/>
    <dgm:cxn modelId="{D912C9DF-FC3A-4721-96DC-D6C7F38DB85B}" srcId="{920AFB62-EDD4-4F91-BAEC-EF05BD2EA223}" destId="{D1FDC70A-25AD-4F54-9343-4C78BD95AC88}" srcOrd="0" destOrd="0" parTransId="{31B3C3A7-39CE-4572-9BDF-7BAB9CBA989F}" sibTransId="{5C358777-BB57-4812-B7E9-7D6D7FA4E58D}"/>
    <dgm:cxn modelId="{2F14657D-403C-40E9-A953-2CE6B0D0E260}" type="presParOf" srcId="{FF76CAB4-9428-4556-ACBD-03D410EE9A4E}" destId="{2E665865-47D0-4C37-AD0C-43082D55A204}" srcOrd="0" destOrd="0" presId="urn:microsoft.com/office/officeart/2005/8/layout/hierarchy3"/>
    <dgm:cxn modelId="{CBE8E9AD-3CF7-42E0-BE32-FD2F750ED450}" type="presParOf" srcId="{2E665865-47D0-4C37-AD0C-43082D55A204}" destId="{CA9CAC0E-A22C-4B3D-BB9F-E5E28520D934}" srcOrd="0" destOrd="0" presId="urn:microsoft.com/office/officeart/2005/8/layout/hierarchy3"/>
    <dgm:cxn modelId="{5BB0BFCA-C4F4-49BD-947C-A0430EA03CB4}" type="presParOf" srcId="{CA9CAC0E-A22C-4B3D-BB9F-E5E28520D934}" destId="{C50AE906-D1B5-4E7E-BB25-027DC2481B8F}" srcOrd="0" destOrd="0" presId="urn:microsoft.com/office/officeart/2005/8/layout/hierarchy3"/>
    <dgm:cxn modelId="{B43BEE24-68D3-461D-827C-27BD72D3612F}" type="presParOf" srcId="{CA9CAC0E-A22C-4B3D-BB9F-E5E28520D934}" destId="{D694D020-73F6-40DA-B59D-C879E28D911F}" srcOrd="1" destOrd="0" presId="urn:microsoft.com/office/officeart/2005/8/layout/hierarchy3"/>
    <dgm:cxn modelId="{686050D7-8D04-4B74-B60A-9D7A3E62ED23}" type="presParOf" srcId="{2E665865-47D0-4C37-AD0C-43082D55A204}" destId="{6024A19A-C84B-4EC6-B567-6DFC86524F1E}" srcOrd="1" destOrd="0" presId="urn:microsoft.com/office/officeart/2005/8/layout/hierarchy3"/>
    <dgm:cxn modelId="{EEE58412-A48D-478C-AA41-B0772D1C2F9A}" type="presParOf" srcId="{6024A19A-C84B-4EC6-B567-6DFC86524F1E}" destId="{99CED6A8-6CDF-45EF-BB1E-402B351B03B4}" srcOrd="0" destOrd="0" presId="urn:microsoft.com/office/officeart/2005/8/layout/hierarchy3"/>
    <dgm:cxn modelId="{240192DC-7482-45D1-B7EF-6FAFF22796D1}" type="presParOf" srcId="{6024A19A-C84B-4EC6-B567-6DFC86524F1E}" destId="{2DB40BF8-A664-4763-84AD-598DA50A561A}" srcOrd="1" destOrd="0" presId="urn:microsoft.com/office/officeart/2005/8/layout/hierarchy3"/>
    <dgm:cxn modelId="{BDD5FD3E-98E2-4A14-8E56-FA214D38DC59}" type="presParOf" srcId="{FF76CAB4-9428-4556-ACBD-03D410EE9A4E}" destId="{FF89F783-1290-4867-AB2C-D8B8C48A03B6}" srcOrd="1" destOrd="0" presId="urn:microsoft.com/office/officeart/2005/8/layout/hierarchy3"/>
    <dgm:cxn modelId="{67AE525C-D704-4DD3-8372-9DEBFE514187}" type="presParOf" srcId="{FF89F783-1290-4867-AB2C-D8B8C48A03B6}" destId="{466F563C-FF6D-4842-9287-D179AFBA360E}" srcOrd="0" destOrd="0" presId="urn:microsoft.com/office/officeart/2005/8/layout/hierarchy3"/>
    <dgm:cxn modelId="{F7C0A2E8-2430-4943-B788-00E282508CDF}" type="presParOf" srcId="{466F563C-FF6D-4842-9287-D179AFBA360E}" destId="{A08A8A21-DEDC-4430-A4D4-FA740051E9A1}" srcOrd="0" destOrd="0" presId="urn:microsoft.com/office/officeart/2005/8/layout/hierarchy3"/>
    <dgm:cxn modelId="{5FA18DB0-5AA2-414C-ACE7-805BFE03AA6A}" type="presParOf" srcId="{466F563C-FF6D-4842-9287-D179AFBA360E}" destId="{19B3F965-907F-44CD-9172-60EBD7453B11}" srcOrd="1" destOrd="0" presId="urn:microsoft.com/office/officeart/2005/8/layout/hierarchy3"/>
    <dgm:cxn modelId="{10CBB08F-DE46-4F9E-B9BC-D701907A0E9D}" type="presParOf" srcId="{FF89F783-1290-4867-AB2C-D8B8C48A03B6}" destId="{0A500070-628D-4885-A835-A140EE7A61B2}" srcOrd="1" destOrd="0" presId="urn:microsoft.com/office/officeart/2005/8/layout/hierarchy3"/>
    <dgm:cxn modelId="{5D4BF3A9-32EF-4C1E-95A6-F79EAC785002}" type="presParOf" srcId="{0A500070-628D-4885-A835-A140EE7A61B2}" destId="{A4DADB19-21EE-49D5-9051-E0D29916D9C9}" srcOrd="0" destOrd="0" presId="urn:microsoft.com/office/officeart/2005/8/layout/hierarchy3"/>
    <dgm:cxn modelId="{FFE74E25-1235-44C9-9E9B-1944B9FF8066}" type="presParOf" srcId="{0A500070-628D-4885-A835-A140EE7A61B2}" destId="{C595F630-24AD-4C55-A3C2-E4342D83F88C}" srcOrd="1" destOrd="0" presId="urn:microsoft.com/office/officeart/2005/8/layout/hierarchy3"/>
    <dgm:cxn modelId="{CE138916-490A-43BD-B9DF-27D9B6FA00F9}" type="presParOf" srcId="{0A500070-628D-4885-A835-A140EE7A61B2}" destId="{CD5B3F69-E64E-4C69-AD2F-78C7A32A0664}" srcOrd="2" destOrd="0" presId="urn:microsoft.com/office/officeart/2005/8/layout/hierarchy3"/>
    <dgm:cxn modelId="{821080BD-77FE-44BE-A2B2-57A790CBBDAD}" type="presParOf" srcId="{0A500070-628D-4885-A835-A140EE7A61B2}" destId="{DDA2BE7A-6632-45C6-A770-B88AC2FA8539}" srcOrd="3" destOrd="0" presId="urn:microsoft.com/office/officeart/2005/8/layout/hierarchy3"/>
    <dgm:cxn modelId="{B32CC6BB-B68E-44BF-9448-A918D2A36037}" type="presParOf" srcId="{FF76CAB4-9428-4556-ACBD-03D410EE9A4E}" destId="{9A3316BC-F5DE-40D0-80D0-BC296E8FA186}" srcOrd="2" destOrd="0" presId="urn:microsoft.com/office/officeart/2005/8/layout/hierarchy3"/>
    <dgm:cxn modelId="{555844C6-FEBF-46AA-B215-E82668B1EF61}" type="presParOf" srcId="{9A3316BC-F5DE-40D0-80D0-BC296E8FA186}" destId="{6F724DF9-CE69-479D-B783-1B6ADAE1A51B}" srcOrd="0" destOrd="0" presId="urn:microsoft.com/office/officeart/2005/8/layout/hierarchy3"/>
    <dgm:cxn modelId="{E2DA78BC-AC82-431E-A097-9B4707E38C7A}" type="presParOf" srcId="{6F724DF9-CE69-479D-B783-1B6ADAE1A51B}" destId="{E3398994-4E5A-472F-BF35-5A4ED61A5BD9}" srcOrd="0" destOrd="0" presId="urn:microsoft.com/office/officeart/2005/8/layout/hierarchy3"/>
    <dgm:cxn modelId="{143FF462-C24C-44B2-9F5B-E298089EE552}" type="presParOf" srcId="{6F724DF9-CE69-479D-B783-1B6ADAE1A51B}" destId="{7BBB21EE-973B-4804-9B2F-8C4FB822C5B4}" srcOrd="1" destOrd="0" presId="urn:microsoft.com/office/officeart/2005/8/layout/hierarchy3"/>
    <dgm:cxn modelId="{11D5938C-DF31-4ACF-B5B6-DDD47396B6BD}" type="presParOf" srcId="{9A3316BC-F5DE-40D0-80D0-BC296E8FA186}" destId="{D602A2C0-5C9C-4B6B-892D-766A4DEE2251}" srcOrd="1" destOrd="0" presId="urn:microsoft.com/office/officeart/2005/8/layout/hierarchy3"/>
    <dgm:cxn modelId="{2864030E-6E87-487D-B138-F8AD57276D47}" type="presParOf" srcId="{D602A2C0-5C9C-4B6B-892D-766A4DEE2251}" destId="{BD9101AD-5609-4FC1-94A2-53115B312F58}" srcOrd="0" destOrd="0" presId="urn:microsoft.com/office/officeart/2005/8/layout/hierarchy3"/>
    <dgm:cxn modelId="{59F7C87C-5344-407E-B4CB-68236885DBF9}" type="presParOf" srcId="{D602A2C0-5C9C-4B6B-892D-766A4DEE2251}" destId="{2589D63D-69E2-400D-AE6C-E4C040797650}" srcOrd="1" destOrd="0" presId="urn:microsoft.com/office/officeart/2005/8/layout/hierarchy3"/>
    <dgm:cxn modelId="{2D459DC2-CE11-47C6-90DE-1B3C5F1B8A22}" type="presParOf" srcId="{D602A2C0-5C9C-4B6B-892D-766A4DEE2251}" destId="{B32610BB-2DEB-43C7-95DE-F7896D11DD4E}" srcOrd="2" destOrd="0" presId="urn:microsoft.com/office/officeart/2005/8/layout/hierarchy3"/>
    <dgm:cxn modelId="{980665E2-0456-47FC-9812-8A4D4ED79134}" type="presParOf" srcId="{D602A2C0-5C9C-4B6B-892D-766A4DEE2251}" destId="{8B00A96A-91EC-4E9C-9AC7-D89E0A202821}"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CB8736-1A03-4805-A106-7348A6A0B176}"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en-US"/>
        </a:p>
      </dgm:t>
    </dgm:pt>
    <dgm:pt modelId="{545DE32E-1A6D-4741-88A0-80AB613668EF}">
      <dgm:prSet/>
      <dgm:spPr/>
      <dgm:t>
        <a:bodyPr/>
        <a:lstStyle/>
        <a:p>
          <a:pPr algn="ctr" rtl="0"/>
          <a:r>
            <a:rPr lang="en-US" b="1" dirty="0" smtClean="0"/>
            <a:t>Westgate facility 88.1%</a:t>
          </a:r>
          <a:endParaRPr lang="en-US" b="1" dirty="0"/>
        </a:p>
      </dgm:t>
    </dgm:pt>
    <dgm:pt modelId="{AECB3DA0-9A8E-40F2-915A-554AC6DB13AE}" type="parTrans" cxnId="{CE390B52-D575-4BC0-B02D-F07351E92600}">
      <dgm:prSet/>
      <dgm:spPr/>
      <dgm:t>
        <a:bodyPr/>
        <a:lstStyle/>
        <a:p>
          <a:pPr algn="ctr"/>
          <a:endParaRPr lang="en-US"/>
        </a:p>
      </dgm:t>
    </dgm:pt>
    <dgm:pt modelId="{480C05FC-C843-4727-AF21-E9EA88F32A73}" type="sibTrans" cxnId="{CE390B52-D575-4BC0-B02D-F07351E92600}">
      <dgm:prSet/>
      <dgm:spPr/>
      <dgm:t>
        <a:bodyPr/>
        <a:lstStyle/>
        <a:p>
          <a:pPr algn="ctr"/>
          <a:endParaRPr lang="en-US"/>
        </a:p>
      </dgm:t>
    </dgm:pt>
    <dgm:pt modelId="{74492719-D207-4D26-8CFC-2AD756A48636}">
      <dgm:prSet custT="1"/>
      <dgm:spPr/>
      <dgm:t>
        <a:bodyPr/>
        <a:lstStyle/>
        <a:p>
          <a:pPr algn="ctr"/>
          <a:endParaRPr lang="en-US" sz="3600" b="1" dirty="0" smtClean="0">
            <a:solidFill>
              <a:srgbClr val="FFFF00"/>
            </a:solidFill>
            <a:latin typeface="Gill Sans MT" panose="020B0502020104020203" pitchFamily="34" charset="0"/>
          </a:endParaRPr>
        </a:p>
        <a:p>
          <a:pPr algn="ctr"/>
          <a:r>
            <a:rPr lang="en-US" sz="4000" b="1" dirty="0" smtClean="0">
              <a:solidFill>
                <a:srgbClr val="FFFF00"/>
              </a:solidFill>
              <a:latin typeface="Gill Sans MT" panose="020B0502020104020203" pitchFamily="34" charset="0"/>
            </a:rPr>
            <a:t>93.8% </a:t>
          </a:r>
          <a:r>
            <a:rPr lang="en-US" sz="3600" dirty="0" smtClean="0">
              <a:latin typeface="Gill Sans MT" panose="020B0502020104020203" pitchFamily="34" charset="0"/>
            </a:rPr>
            <a:t>male </a:t>
          </a:r>
        </a:p>
        <a:p>
          <a:pPr algn="ctr"/>
          <a:r>
            <a:rPr lang="en-US" sz="4000" b="1" dirty="0" smtClean="0">
              <a:solidFill>
                <a:srgbClr val="FFFF00"/>
              </a:solidFill>
              <a:latin typeface="Gill Sans MT" panose="020B0502020104020203" pitchFamily="34" charset="0"/>
            </a:rPr>
            <a:t>66.7 % </a:t>
          </a:r>
          <a:r>
            <a:rPr lang="en-US" sz="3600" dirty="0" smtClean="0">
              <a:latin typeface="Gill Sans MT" panose="020B0502020104020203" pitchFamily="34" charset="0"/>
            </a:rPr>
            <a:t>31-35 years old</a:t>
          </a:r>
          <a:endParaRPr lang="en-US" sz="3600" dirty="0">
            <a:latin typeface="Gill Sans MT" panose="020B0502020104020203" pitchFamily="34" charset="0"/>
          </a:endParaRPr>
        </a:p>
      </dgm:t>
    </dgm:pt>
    <dgm:pt modelId="{333589FE-AB01-4F5C-B669-E9CCF6453EAE}" type="parTrans" cxnId="{6CB5BC75-D8F5-4A72-9A54-6BE8264BBFC4}">
      <dgm:prSet/>
      <dgm:spPr/>
      <dgm:t>
        <a:bodyPr/>
        <a:lstStyle/>
        <a:p>
          <a:pPr algn="ctr"/>
          <a:endParaRPr lang="en-US"/>
        </a:p>
      </dgm:t>
    </dgm:pt>
    <dgm:pt modelId="{FF13D9CD-CEB1-4765-855A-A9B9CD4D6395}" type="sibTrans" cxnId="{6CB5BC75-D8F5-4A72-9A54-6BE8264BBFC4}">
      <dgm:prSet/>
      <dgm:spPr/>
      <dgm:t>
        <a:bodyPr/>
        <a:lstStyle/>
        <a:p>
          <a:pPr algn="ctr"/>
          <a:endParaRPr lang="en-US"/>
        </a:p>
      </dgm:t>
    </dgm:pt>
    <dgm:pt modelId="{07D26E8F-98F8-402D-B550-A723227D15C1}">
      <dgm:prSet custT="1"/>
      <dgm:spPr/>
      <dgm:t>
        <a:bodyPr/>
        <a:lstStyle/>
        <a:p>
          <a:pPr algn="ctr"/>
          <a:endParaRPr lang="en-US" sz="4000" b="1" dirty="0" smtClean="0">
            <a:solidFill>
              <a:srgbClr val="FFFF00"/>
            </a:solidFill>
            <a:latin typeface="Gill Sans MT" panose="020B0502020104020203" pitchFamily="34" charset="0"/>
          </a:endParaRPr>
        </a:p>
        <a:p>
          <a:pPr algn="ctr"/>
          <a:r>
            <a:rPr lang="en-US" sz="4000" b="1" dirty="0" smtClean="0">
              <a:solidFill>
                <a:srgbClr val="FFFF00"/>
              </a:solidFill>
              <a:latin typeface="Gill Sans MT" panose="020B0502020104020203" pitchFamily="34" charset="0"/>
            </a:rPr>
            <a:t>85.5% </a:t>
          </a:r>
          <a:r>
            <a:rPr lang="en-US" sz="3600" dirty="0" smtClean="0">
              <a:latin typeface="Gill Sans MT" panose="020B0502020104020203" pitchFamily="34" charset="0"/>
            </a:rPr>
            <a:t>single</a:t>
          </a:r>
          <a:r>
            <a:rPr lang="en-US" sz="4000" dirty="0" smtClean="0">
              <a:latin typeface="Gill Sans MT" panose="020B0502020104020203" pitchFamily="34" charset="0"/>
            </a:rPr>
            <a:t> </a:t>
          </a:r>
        </a:p>
        <a:p>
          <a:pPr algn="ctr"/>
          <a:r>
            <a:rPr lang="en-US" sz="4000" b="1" dirty="0" smtClean="0">
              <a:solidFill>
                <a:srgbClr val="FFFF00"/>
              </a:solidFill>
              <a:latin typeface="Gill Sans MT" panose="020B0502020104020203" pitchFamily="34" charset="0"/>
            </a:rPr>
            <a:t>82.4% </a:t>
          </a:r>
          <a:r>
            <a:rPr lang="en-US" sz="3600" dirty="0" smtClean="0">
              <a:latin typeface="Gill Sans MT" panose="020B0502020104020203" pitchFamily="34" charset="0"/>
            </a:rPr>
            <a:t>black</a:t>
          </a:r>
          <a:endParaRPr lang="en-US" sz="3600" dirty="0">
            <a:latin typeface="Gill Sans MT" panose="020B0502020104020203" pitchFamily="34" charset="0"/>
          </a:endParaRPr>
        </a:p>
      </dgm:t>
    </dgm:pt>
    <dgm:pt modelId="{57E05F6E-3B9D-429C-9A7A-7040D2F2E8F8}" type="parTrans" cxnId="{CA368CF6-337B-4C9E-8BBE-8F9215FBC538}">
      <dgm:prSet/>
      <dgm:spPr/>
      <dgm:t>
        <a:bodyPr/>
        <a:lstStyle/>
        <a:p>
          <a:pPr algn="ctr"/>
          <a:endParaRPr lang="en-US"/>
        </a:p>
      </dgm:t>
    </dgm:pt>
    <dgm:pt modelId="{AF8BBB02-D985-4866-BAF9-029115526FA8}" type="sibTrans" cxnId="{CA368CF6-337B-4C9E-8BBE-8F9215FBC538}">
      <dgm:prSet/>
      <dgm:spPr/>
      <dgm:t>
        <a:bodyPr/>
        <a:lstStyle/>
        <a:p>
          <a:pPr algn="ctr"/>
          <a:endParaRPr lang="en-US"/>
        </a:p>
      </dgm:t>
    </dgm:pt>
    <dgm:pt modelId="{DA4AC1BD-E637-45E4-9F5C-29EB52FF840F}">
      <dgm:prSet custT="1"/>
      <dgm:spPr/>
      <dgm:t>
        <a:bodyPr/>
        <a:lstStyle/>
        <a:p>
          <a:pPr algn="ctr"/>
          <a:r>
            <a:rPr lang="en-US" sz="4000" b="1" dirty="0" smtClean="0">
              <a:solidFill>
                <a:srgbClr val="FFFF00"/>
              </a:solidFill>
              <a:latin typeface="Gill Sans MT" panose="020B0502020104020203" pitchFamily="34" charset="0"/>
            </a:rPr>
            <a:t>21.9% </a:t>
          </a:r>
          <a:r>
            <a:rPr lang="en-US" sz="3600" dirty="0" smtClean="0">
              <a:latin typeface="Gill Sans MT" panose="020B0502020104020203" pitchFamily="34" charset="0"/>
            </a:rPr>
            <a:t>Pembroke</a:t>
          </a:r>
          <a:r>
            <a:rPr lang="en-US" sz="4000" dirty="0" smtClean="0">
              <a:latin typeface="Gill Sans MT" panose="020B0502020104020203" pitchFamily="34" charset="0"/>
            </a:rPr>
            <a:t> </a:t>
          </a:r>
        </a:p>
        <a:p>
          <a:pPr algn="ctr"/>
          <a:r>
            <a:rPr lang="en-US" sz="4000" b="1" dirty="0" smtClean="0">
              <a:solidFill>
                <a:srgbClr val="FFFF00"/>
              </a:solidFill>
              <a:latin typeface="Gill Sans MT" panose="020B0502020104020203" pitchFamily="34" charset="0"/>
            </a:rPr>
            <a:t>41.2% </a:t>
          </a:r>
          <a:r>
            <a:rPr lang="en-US" sz="3600" dirty="0" smtClean="0">
              <a:latin typeface="Gill Sans MT" panose="020B0502020104020203" pitchFamily="34" charset="0"/>
            </a:rPr>
            <a:t>High School Diploma</a:t>
          </a:r>
          <a:endParaRPr lang="en-US" sz="3600" dirty="0">
            <a:latin typeface="Gill Sans MT" panose="020B0502020104020203" pitchFamily="34" charset="0"/>
          </a:endParaRPr>
        </a:p>
      </dgm:t>
    </dgm:pt>
    <dgm:pt modelId="{20EFEAFA-29FA-43FC-8624-EE72717C4398}" type="parTrans" cxnId="{A40B54ED-8440-4850-B897-F8E6450947B4}">
      <dgm:prSet/>
      <dgm:spPr/>
      <dgm:t>
        <a:bodyPr/>
        <a:lstStyle/>
        <a:p>
          <a:pPr algn="ctr"/>
          <a:endParaRPr lang="en-US"/>
        </a:p>
      </dgm:t>
    </dgm:pt>
    <dgm:pt modelId="{C1968DC9-49DA-4237-8123-9DCD06861726}" type="sibTrans" cxnId="{A40B54ED-8440-4850-B897-F8E6450947B4}">
      <dgm:prSet/>
      <dgm:spPr/>
      <dgm:t>
        <a:bodyPr/>
        <a:lstStyle/>
        <a:p>
          <a:pPr algn="ctr"/>
          <a:endParaRPr lang="en-US"/>
        </a:p>
      </dgm:t>
    </dgm:pt>
    <dgm:pt modelId="{72565CAF-4033-4ACE-908A-C37FBBED189C}">
      <dgm:prSet custT="1"/>
      <dgm:spPr/>
      <dgm:t>
        <a:bodyPr/>
        <a:lstStyle/>
        <a:p>
          <a:pPr algn="ctr"/>
          <a:r>
            <a:rPr lang="en-US" sz="3200" b="1" dirty="0" smtClean="0">
              <a:solidFill>
                <a:srgbClr val="FFFF00"/>
              </a:solidFill>
              <a:latin typeface="Gill Sans MT" panose="020B0502020104020203" pitchFamily="34" charset="0"/>
            </a:rPr>
            <a:t>39.5% </a:t>
          </a:r>
          <a:r>
            <a:rPr lang="en-US" sz="3200" b="0" dirty="0" smtClean="0">
              <a:solidFill>
                <a:schemeClr val="bg1"/>
              </a:solidFill>
              <a:latin typeface="Gill Sans MT" panose="020B0502020104020203" pitchFamily="34" charset="0"/>
            </a:rPr>
            <a:t>working part-time (&lt;36 hours) </a:t>
          </a:r>
        </a:p>
        <a:p>
          <a:pPr algn="ctr"/>
          <a:r>
            <a:rPr lang="en-US" sz="3200" b="1" dirty="0" smtClean="0">
              <a:solidFill>
                <a:srgbClr val="FFFF00"/>
              </a:solidFill>
              <a:latin typeface="Gill Sans MT" panose="020B0502020104020203" pitchFamily="34" charset="0"/>
            </a:rPr>
            <a:t>36.0% </a:t>
          </a:r>
          <a:r>
            <a:rPr lang="en-US" sz="3200" b="0" dirty="0" smtClean="0">
              <a:solidFill>
                <a:schemeClr val="bg1"/>
              </a:solidFill>
              <a:latin typeface="Gill Sans MT" panose="020B0502020104020203" pitchFamily="34" charset="0"/>
            </a:rPr>
            <a:t>Construction Industry</a:t>
          </a:r>
          <a:endParaRPr lang="en-US" sz="3200" b="0" dirty="0">
            <a:solidFill>
              <a:schemeClr val="bg1"/>
            </a:solidFill>
            <a:latin typeface="Gill Sans MT" panose="020B0502020104020203" pitchFamily="34" charset="0"/>
          </a:endParaRPr>
        </a:p>
      </dgm:t>
    </dgm:pt>
    <dgm:pt modelId="{15871B46-DE51-4460-8D5A-D9B64221EB74}" type="parTrans" cxnId="{08E8A4E5-076F-4983-AE6B-97811B1DAA42}">
      <dgm:prSet/>
      <dgm:spPr/>
      <dgm:t>
        <a:bodyPr/>
        <a:lstStyle/>
        <a:p>
          <a:pPr algn="ctr"/>
          <a:endParaRPr lang="en-US"/>
        </a:p>
      </dgm:t>
    </dgm:pt>
    <dgm:pt modelId="{B1F7AE26-894A-4CB7-8B9B-E2B90262388A}" type="sibTrans" cxnId="{08E8A4E5-076F-4983-AE6B-97811B1DAA42}">
      <dgm:prSet/>
      <dgm:spPr/>
      <dgm:t>
        <a:bodyPr/>
        <a:lstStyle/>
        <a:p>
          <a:pPr algn="ctr"/>
          <a:endParaRPr lang="en-US"/>
        </a:p>
      </dgm:t>
    </dgm:pt>
    <dgm:pt modelId="{7982A735-265B-4F3B-BE2D-B7FF1D6C11EC}" type="pres">
      <dgm:prSet presAssocID="{64CB8736-1A03-4805-A106-7348A6A0B176}" presName="diagram" presStyleCnt="0">
        <dgm:presLayoutVars>
          <dgm:chMax val="1"/>
          <dgm:dir/>
          <dgm:animLvl val="ctr"/>
          <dgm:resizeHandles val="exact"/>
        </dgm:presLayoutVars>
      </dgm:prSet>
      <dgm:spPr/>
      <dgm:t>
        <a:bodyPr/>
        <a:lstStyle/>
        <a:p>
          <a:endParaRPr lang="en-US"/>
        </a:p>
      </dgm:t>
    </dgm:pt>
    <dgm:pt modelId="{8298299B-BDAC-468A-8C6F-2C0F98D01C72}" type="pres">
      <dgm:prSet presAssocID="{64CB8736-1A03-4805-A106-7348A6A0B176}" presName="matrix" presStyleCnt="0"/>
      <dgm:spPr/>
      <dgm:t>
        <a:bodyPr/>
        <a:lstStyle/>
        <a:p>
          <a:endParaRPr lang="en-US"/>
        </a:p>
      </dgm:t>
    </dgm:pt>
    <dgm:pt modelId="{9826A249-DC4F-4964-8E13-5E9FD7ABE757}" type="pres">
      <dgm:prSet presAssocID="{64CB8736-1A03-4805-A106-7348A6A0B176}" presName="tile1" presStyleLbl="node1" presStyleIdx="0" presStyleCnt="4"/>
      <dgm:spPr/>
      <dgm:t>
        <a:bodyPr/>
        <a:lstStyle/>
        <a:p>
          <a:endParaRPr lang="en-US"/>
        </a:p>
      </dgm:t>
    </dgm:pt>
    <dgm:pt modelId="{CA59D06D-017E-41C3-AEE4-73A20EEECC5B}" type="pres">
      <dgm:prSet presAssocID="{64CB8736-1A03-4805-A106-7348A6A0B176}" presName="tile1text" presStyleLbl="node1" presStyleIdx="0" presStyleCnt="4">
        <dgm:presLayoutVars>
          <dgm:chMax val="0"/>
          <dgm:chPref val="0"/>
          <dgm:bulletEnabled val="1"/>
        </dgm:presLayoutVars>
      </dgm:prSet>
      <dgm:spPr/>
      <dgm:t>
        <a:bodyPr/>
        <a:lstStyle/>
        <a:p>
          <a:endParaRPr lang="en-US"/>
        </a:p>
      </dgm:t>
    </dgm:pt>
    <dgm:pt modelId="{186B0DC4-1949-4B0E-B0F5-2BBE83EB715C}" type="pres">
      <dgm:prSet presAssocID="{64CB8736-1A03-4805-A106-7348A6A0B176}" presName="tile2" presStyleLbl="node1" presStyleIdx="1" presStyleCnt="4"/>
      <dgm:spPr/>
      <dgm:t>
        <a:bodyPr/>
        <a:lstStyle/>
        <a:p>
          <a:endParaRPr lang="en-US"/>
        </a:p>
      </dgm:t>
    </dgm:pt>
    <dgm:pt modelId="{866BB720-DB48-4F58-99F7-BE2588BC4D66}" type="pres">
      <dgm:prSet presAssocID="{64CB8736-1A03-4805-A106-7348A6A0B176}" presName="tile2text" presStyleLbl="node1" presStyleIdx="1" presStyleCnt="4">
        <dgm:presLayoutVars>
          <dgm:chMax val="0"/>
          <dgm:chPref val="0"/>
          <dgm:bulletEnabled val="1"/>
        </dgm:presLayoutVars>
      </dgm:prSet>
      <dgm:spPr/>
      <dgm:t>
        <a:bodyPr/>
        <a:lstStyle/>
        <a:p>
          <a:endParaRPr lang="en-US"/>
        </a:p>
      </dgm:t>
    </dgm:pt>
    <dgm:pt modelId="{8A2ED8F9-5204-4148-B93B-3892FAD0BD3A}" type="pres">
      <dgm:prSet presAssocID="{64CB8736-1A03-4805-A106-7348A6A0B176}" presName="tile3" presStyleLbl="node1" presStyleIdx="2" presStyleCnt="4"/>
      <dgm:spPr/>
      <dgm:t>
        <a:bodyPr/>
        <a:lstStyle/>
        <a:p>
          <a:endParaRPr lang="en-US"/>
        </a:p>
      </dgm:t>
    </dgm:pt>
    <dgm:pt modelId="{5A509A88-B6B3-40AD-9552-3D4C4D8F0B30}" type="pres">
      <dgm:prSet presAssocID="{64CB8736-1A03-4805-A106-7348A6A0B176}" presName="tile3text" presStyleLbl="node1" presStyleIdx="2" presStyleCnt="4">
        <dgm:presLayoutVars>
          <dgm:chMax val="0"/>
          <dgm:chPref val="0"/>
          <dgm:bulletEnabled val="1"/>
        </dgm:presLayoutVars>
      </dgm:prSet>
      <dgm:spPr/>
      <dgm:t>
        <a:bodyPr/>
        <a:lstStyle/>
        <a:p>
          <a:endParaRPr lang="en-US"/>
        </a:p>
      </dgm:t>
    </dgm:pt>
    <dgm:pt modelId="{003AD985-BE4E-4D1A-8E61-090702AEF0A4}" type="pres">
      <dgm:prSet presAssocID="{64CB8736-1A03-4805-A106-7348A6A0B176}" presName="tile4" presStyleLbl="node1" presStyleIdx="3" presStyleCnt="4"/>
      <dgm:spPr/>
      <dgm:t>
        <a:bodyPr/>
        <a:lstStyle/>
        <a:p>
          <a:endParaRPr lang="en-US"/>
        </a:p>
      </dgm:t>
    </dgm:pt>
    <dgm:pt modelId="{404E6635-691B-4827-A72C-D182E1EFDC1B}" type="pres">
      <dgm:prSet presAssocID="{64CB8736-1A03-4805-A106-7348A6A0B176}" presName="tile4text" presStyleLbl="node1" presStyleIdx="3" presStyleCnt="4">
        <dgm:presLayoutVars>
          <dgm:chMax val="0"/>
          <dgm:chPref val="0"/>
          <dgm:bulletEnabled val="1"/>
        </dgm:presLayoutVars>
      </dgm:prSet>
      <dgm:spPr/>
      <dgm:t>
        <a:bodyPr/>
        <a:lstStyle/>
        <a:p>
          <a:endParaRPr lang="en-US"/>
        </a:p>
      </dgm:t>
    </dgm:pt>
    <dgm:pt modelId="{38120959-23D9-443A-A874-42E6E361AC5B}" type="pres">
      <dgm:prSet presAssocID="{64CB8736-1A03-4805-A106-7348A6A0B176}" presName="centerTile" presStyleLbl="fgShp" presStyleIdx="0" presStyleCnt="1" custScaleY="72694">
        <dgm:presLayoutVars>
          <dgm:chMax val="0"/>
          <dgm:chPref val="0"/>
        </dgm:presLayoutVars>
      </dgm:prSet>
      <dgm:spPr/>
      <dgm:t>
        <a:bodyPr/>
        <a:lstStyle/>
        <a:p>
          <a:endParaRPr lang="en-US"/>
        </a:p>
      </dgm:t>
    </dgm:pt>
  </dgm:ptLst>
  <dgm:cxnLst>
    <dgm:cxn modelId="{DC47FEDF-5E48-42A4-A62A-84F6C52B6B7F}" type="presOf" srcId="{07D26E8F-98F8-402D-B550-A723227D15C1}" destId="{866BB720-DB48-4F58-99F7-BE2588BC4D66}" srcOrd="1" destOrd="0" presId="urn:microsoft.com/office/officeart/2005/8/layout/matrix1"/>
    <dgm:cxn modelId="{A40B54ED-8440-4850-B897-F8E6450947B4}" srcId="{545DE32E-1A6D-4741-88A0-80AB613668EF}" destId="{DA4AC1BD-E637-45E4-9F5C-29EB52FF840F}" srcOrd="2" destOrd="0" parTransId="{20EFEAFA-29FA-43FC-8624-EE72717C4398}" sibTransId="{C1968DC9-49DA-4237-8123-9DCD06861726}"/>
    <dgm:cxn modelId="{FA0A4426-6D12-4A00-8C70-D014654E8B34}" type="presOf" srcId="{545DE32E-1A6D-4741-88A0-80AB613668EF}" destId="{38120959-23D9-443A-A874-42E6E361AC5B}" srcOrd="0" destOrd="0" presId="urn:microsoft.com/office/officeart/2005/8/layout/matrix1"/>
    <dgm:cxn modelId="{74EF4FB4-0B21-4DF8-901C-95EBA35914A7}" type="presOf" srcId="{72565CAF-4033-4ACE-908A-C37FBBED189C}" destId="{003AD985-BE4E-4D1A-8E61-090702AEF0A4}" srcOrd="0" destOrd="0" presId="urn:microsoft.com/office/officeart/2005/8/layout/matrix1"/>
    <dgm:cxn modelId="{07353F9B-055A-4097-9E5A-A2E9F3AF8077}" type="presOf" srcId="{72565CAF-4033-4ACE-908A-C37FBBED189C}" destId="{404E6635-691B-4827-A72C-D182E1EFDC1B}" srcOrd="1" destOrd="0" presId="urn:microsoft.com/office/officeart/2005/8/layout/matrix1"/>
    <dgm:cxn modelId="{CE390B52-D575-4BC0-B02D-F07351E92600}" srcId="{64CB8736-1A03-4805-A106-7348A6A0B176}" destId="{545DE32E-1A6D-4741-88A0-80AB613668EF}" srcOrd="0" destOrd="0" parTransId="{AECB3DA0-9A8E-40F2-915A-554AC6DB13AE}" sibTransId="{480C05FC-C843-4727-AF21-E9EA88F32A73}"/>
    <dgm:cxn modelId="{C81C4C6F-5032-4F84-BCE1-037596F6E746}" type="presOf" srcId="{DA4AC1BD-E637-45E4-9F5C-29EB52FF840F}" destId="{5A509A88-B6B3-40AD-9552-3D4C4D8F0B30}" srcOrd="1" destOrd="0" presId="urn:microsoft.com/office/officeart/2005/8/layout/matrix1"/>
    <dgm:cxn modelId="{09CFA1E9-339E-47FB-BC83-4D33E7BDEE9A}" type="presOf" srcId="{07D26E8F-98F8-402D-B550-A723227D15C1}" destId="{186B0DC4-1949-4B0E-B0F5-2BBE83EB715C}" srcOrd="0" destOrd="0" presId="urn:microsoft.com/office/officeart/2005/8/layout/matrix1"/>
    <dgm:cxn modelId="{4AD365BC-B213-4E11-B081-C1A552C06E14}" type="presOf" srcId="{74492719-D207-4D26-8CFC-2AD756A48636}" destId="{CA59D06D-017E-41C3-AEE4-73A20EEECC5B}" srcOrd="1" destOrd="0" presId="urn:microsoft.com/office/officeart/2005/8/layout/matrix1"/>
    <dgm:cxn modelId="{DA1DC6C7-513A-4214-8EAB-25BE2B8BF2AD}" type="presOf" srcId="{64CB8736-1A03-4805-A106-7348A6A0B176}" destId="{7982A735-265B-4F3B-BE2D-B7FF1D6C11EC}" srcOrd="0" destOrd="0" presId="urn:microsoft.com/office/officeart/2005/8/layout/matrix1"/>
    <dgm:cxn modelId="{F071D095-DCC1-466E-8F8A-8079B9096A7A}" type="presOf" srcId="{DA4AC1BD-E637-45E4-9F5C-29EB52FF840F}" destId="{8A2ED8F9-5204-4148-B93B-3892FAD0BD3A}" srcOrd="0" destOrd="0" presId="urn:microsoft.com/office/officeart/2005/8/layout/matrix1"/>
    <dgm:cxn modelId="{CA368CF6-337B-4C9E-8BBE-8F9215FBC538}" srcId="{545DE32E-1A6D-4741-88A0-80AB613668EF}" destId="{07D26E8F-98F8-402D-B550-A723227D15C1}" srcOrd="1" destOrd="0" parTransId="{57E05F6E-3B9D-429C-9A7A-7040D2F2E8F8}" sibTransId="{AF8BBB02-D985-4866-BAF9-029115526FA8}"/>
    <dgm:cxn modelId="{6CB5BC75-D8F5-4A72-9A54-6BE8264BBFC4}" srcId="{545DE32E-1A6D-4741-88A0-80AB613668EF}" destId="{74492719-D207-4D26-8CFC-2AD756A48636}" srcOrd="0" destOrd="0" parTransId="{333589FE-AB01-4F5C-B669-E9CCF6453EAE}" sibTransId="{FF13D9CD-CEB1-4765-855A-A9B9CD4D6395}"/>
    <dgm:cxn modelId="{08E8A4E5-076F-4983-AE6B-97811B1DAA42}" srcId="{545DE32E-1A6D-4741-88A0-80AB613668EF}" destId="{72565CAF-4033-4ACE-908A-C37FBBED189C}" srcOrd="3" destOrd="0" parTransId="{15871B46-DE51-4460-8D5A-D9B64221EB74}" sibTransId="{B1F7AE26-894A-4CB7-8B9B-E2B90262388A}"/>
    <dgm:cxn modelId="{1370998A-9A21-4E92-9D75-7A353ACFC6B3}" type="presOf" srcId="{74492719-D207-4D26-8CFC-2AD756A48636}" destId="{9826A249-DC4F-4964-8E13-5E9FD7ABE757}" srcOrd="0" destOrd="0" presId="urn:microsoft.com/office/officeart/2005/8/layout/matrix1"/>
    <dgm:cxn modelId="{350EA6AE-5404-4F1A-8F4D-06010DCC9973}" type="presParOf" srcId="{7982A735-265B-4F3B-BE2D-B7FF1D6C11EC}" destId="{8298299B-BDAC-468A-8C6F-2C0F98D01C72}" srcOrd="0" destOrd="0" presId="urn:microsoft.com/office/officeart/2005/8/layout/matrix1"/>
    <dgm:cxn modelId="{2FF0835A-D6D2-485F-BF9B-7BC84C5AC0CF}" type="presParOf" srcId="{8298299B-BDAC-468A-8C6F-2C0F98D01C72}" destId="{9826A249-DC4F-4964-8E13-5E9FD7ABE757}" srcOrd="0" destOrd="0" presId="urn:microsoft.com/office/officeart/2005/8/layout/matrix1"/>
    <dgm:cxn modelId="{E4E0DF9C-6679-4C14-A286-3AF2361EAD97}" type="presParOf" srcId="{8298299B-BDAC-468A-8C6F-2C0F98D01C72}" destId="{CA59D06D-017E-41C3-AEE4-73A20EEECC5B}" srcOrd="1" destOrd="0" presId="urn:microsoft.com/office/officeart/2005/8/layout/matrix1"/>
    <dgm:cxn modelId="{84317144-8486-49CF-9940-C96F99B3BE62}" type="presParOf" srcId="{8298299B-BDAC-468A-8C6F-2C0F98D01C72}" destId="{186B0DC4-1949-4B0E-B0F5-2BBE83EB715C}" srcOrd="2" destOrd="0" presId="urn:microsoft.com/office/officeart/2005/8/layout/matrix1"/>
    <dgm:cxn modelId="{250550CC-CB28-4B0A-8E07-D1B7BC8EF19C}" type="presParOf" srcId="{8298299B-BDAC-468A-8C6F-2C0F98D01C72}" destId="{866BB720-DB48-4F58-99F7-BE2588BC4D66}" srcOrd="3" destOrd="0" presId="urn:microsoft.com/office/officeart/2005/8/layout/matrix1"/>
    <dgm:cxn modelId="{46189016-7909-4893-A805-7A11E713BDEB}" type="presParOf" srcId="{8298299B-BDAC-468A-8C6F-2C0F98D01C72}" destId="{8A2ED8F9-5204-4148-B93B-3892FAD0BD3A}" srcOrd="4" destOrd="0" presId="urn:microsoft.com/office/officeart/2005/8/layout/matrix1"/>
    <dgm:cxn modelId="{ED832527-761F-423F-A8B6-802696A78F72}" type="presParOf" srcId="{8298299B-BDAC-468A-8C6F-2C0F98D01C72}" destId="{5A509A88-B6B3-40AD-9552-3D4C4D8F0B30}" srcOrd="5" destOrd="0" presId="urn:microsoft.com/office/officeart/2005/8/layout/matrix1"/>
    <dgm:cxn modelId="{B8F46574-83E6-4125-BB29-9DF66CEF07B6}" type="presParOf" srcId="{8298299B-BDAC-468A-8C6F-2C0F98D01C72}" destId="{003AD985-BE4E-4D1A-8E61-090702AEF0A4}" srcOrd="6" destOrd="0" presId="urn:microsoft.com/office/officeart/2005/8/layout/matrix1"/>
    <dgm:cxn modelId="{AAB713A9-FB6C-4B5F-9072-C6AEDB1FFF4E}" type="presParOf" srcId="{8298299B-BDAC-468A-8C6F-2C0F98D01C72}" destId="{404E6635-691B-4827-A72C-D182E1EFDC1B}" srcOrd="7" destOrd="0" presId="urn:microsoft.com/office/officeart/2005/8/layout/matrix1"/>
    <dgm:cxn modelId="{6130BFEA-DBA4-4CB4-A874-C6E6C7C5924B}" type="presParOf" srcId="{7982A735-265B-4F3B-BE2D-B7FF1D6C11EC}" destId="{38120959-23D9-443A-A874-42E6E361AC5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0C3649-09DA-4D16-8B4E-2918E828CA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DFD4E3-AE8A-48D6-A139-BC60AF2A807A}">
      <dgm:prSet phldrT="[Text]"/>
      <dgm:spPr>
        <a:solidFill>
          <a:srgbClr val="C00000"/>
        </a:solidFill>
      </dgm:spPr>
      <dgm:t>
        <a:bodyPr/>
        <a:lstStyle/>
        <a:p>
          <a:r>
            <a:rPr lang="en-US" dirty="0" smtClean="0">
              <a:latin typeface="Gill Sans MT" panose="020B0502020104020203" pitchFamily="34" charset="0"/>
            </a:rPr>
            <a:t>Abuse</a:t>
          </a:r>
          <a:endParaRPr lang="en-US" dirty="0">
            <a:latin typeface="Gill Sans MT" panose="020B0502020104020203" pitchFamily="34" charset="0"/>
          </a:endParaRPr>
        </a:p>
      </dgm:t>
    </dgm:pt>
    <dgm:pt modelId="{1E7CF418-94ED-4681-86E3-C7DE5C9268B8}" type="parTrans" cxnId="{064D2D3C-5845-4B2C-A5F2-E67BC76FE4A2}">
      <dgm:prSet/>
      <dgm:spPr/>
      <dgm:t>
        <a:bodyPr/>
        <a:lstStyle/>
        <a:p>
          <a:endParaRPr lang="en-US">
            <a:latin typeface="Gill Sans MT" panose="020B0502020104020203" pitchFamily="34" charset="0"/>
          </a:endParaRPr>
        </a:p>
      </dgm:t>
    </dgm:pt>
    <dgm:pt modelId="{83695B10-B302-473D-A675-765B0BBC8D0B}" type="sibTrans" cxnId="{064D2D3C-5845-4B2C-A5F2-E67BC76FE4A2}">
      <dgm:prSet/>
      <dgm:spPr/>
      <dgm:t>
        <a:bodyPr/>
        <a:lstStyle/>
        <a:p>
          <a:endParaRPr lang="en-US">
            <a:latin typeface="Gill Sans MT" panose="020B0502020104020203" pitchFamily="34" charset="0"/>
          </a:endParaRPr>
        </a:p>
      </dgm:t>
    </dgm:pt>
    <dgm:pt modelId="{377919DD-BA01-4975-8BA7-36B477B6B7F0}">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latin typeface="Gill Sans MT" panose="020B0502020104020203" pitchFamily="34" charset="0"/>
            </a:rPr>
            <a:t>Physical Abuse: 8.7% by age 18 years. </a:t>
          </a:r>
          <a:endParaRPr lang="en-US" dirty="0">
            <a:latin typeface="Gill Sans MT" panose="020B0502020104020203" pitchFamily="34" charset="0"/>
          </a:endParaRPr>
        </a:p>
      </dgm:t>
    </dgm:pt>
    <dgm:pt modelId="{57C18ED0-642D-4001-BBB4-0871C75E227E}" type="parTrans" cxnId="{33DC2165-6FC4-49D9-B6BB-C0EDE00F5116}">
      <dgm:prSet/>
      <dgm:spPr/>
      <dgm:t>
        <a:bodyPr/>
        <a:lstStyle/>
        <a:p>
          <a:endParaRPr lang="en-US">
            <a:latin typeface="Gill Sans MT" panose="020B0502020104020203" pitchFamily="34" charset="0"/>
          </a:endParaRPr>
        </a:p>
      </dgm:t>
    </dgm:pt>
    <dgm:pt modelId="{9FB09423-F957-402B-9879-A6B498A4B833}" type="sibTrans" cxnId="{33DC2165-6FC4-49D9-B6BB-C0EDE00F5116}">
      <dgm:prSet/>
      <dgm:spPr/>
      <dgm:t>
        <a:bodyPr/>
        <a:lstStyle/>
        <a:p>
          <a:endParaRPr lang="en-US">
            <a:latin typeface="Gill Sans MT" panose="020B0502020104020203" pitchFamily="34" charset="0"/>
          </a:endParaRPr>
        </a:p>
      </dgm:t>
    </dgm:pt>
    <dgm:pt modelId="{AD2BABD5-C471-4EF7-80C1-EA5928A6EAE3}">
      <dgm:prSet phldrT="[Text]"/>
      <dgm:spPr>
        <a:solidFill>
          <a:srgbClr val="C00000"/>
        </a:solidFill>
      </dgm:spPr>
      <dgm:t>
        <a:bodyPr/>
        <a:lstStyle/>
        <a:p>
          <a:r>
            <a:rPr lang="en-US" dirty="0" smtClean="0">
              <a:latin typeface="Gill Sans MT" panose="020B0502020104020203" pitchFamily="34" charset="0"/>
            </a:rPr>
            <a:t>HIV/AIDS &amp; Hepatitis</a:t>
          </a:r>
          <a:endParaRPr lang="en-US" dirty="0">
            <a:latin typeface="Gill Sans MT" panose="020B0502020104020203" pitchFamily="34" charset="0"/>
          </a:endParaRPr>
        </a:p>
      </dgm:t>
    </dgm:pt>
    <dgm:pt modelId="{47A70F3E-E8F7-4DFB-A32A-00B621B04626}" type="sibTrans" cxnId="{07752963-AF50-457C-AF05-833209FCF6D1}">
      <dgm:prSet/>
      <dgm:spPr/>
      <dgm:t>
        <a:bodyPr/>
        <a:lstStyle/>
        <a:p>
          <a:endParaRPr lang="en-US">
            <a:latin typeface="Gill Sans MT" panose="020B0502020104020203" pitchFamily="34" charset="0"/>
          </a:endParaRPr>
        </a:p>
      </dgm:t>
    </dgm:pt>
    <dgm:pt modelId="{81474A32-F8BC-4756-8964-B6141C7BDDEC}" type="parTrans" cxnId="{07752963-AF50-457C-AF05-833209FCF6D1}">
      <dgm:prSet/>
      <dgm:spPr/>
      <dgm:t>
        <a:bodyPr/>
        <a:lstStyle/>
        <a:p>
          <a:endParaRPr lang="en-US">
            <a:latin typeface="Gill Sans MT" panose="020B0502020104020203" pitchFamily="34" charset="0"/>
          </a:endParaRPr>
        </a:p>
      </dgm:t>
    </dgm:pt>
    <dgm:pt modelId="{2DFAA308-9DD5-4B91-841A-E84C418338A7}">
      <dgm:prSet phldrT="[Text]">
        <dgm:style>
          <a:lnRef idx="1">
            <a:schemeClr val="accent3"/>
          </a:lnRef>
          <a:fillRef idx="2">
            <a:schemeClr val="accent3"/>
          </a:fillRef>
          <a:effectRef idx="1">
            <a:schemeClr val="accent3"/>
          </a:effectRef>
          <a:fontRef idx="minor">
            <a:schemeClr val="dk1"/>
          </a:fontRef>
        </dgm:style>
      </dgm:prSet>
      <dgm:spPr/>
      <dgm:t>
        <a:bodyPr/>
        <a:lstStyle/>
        <a:p>
          <a:pPr>
            <a:buFont typeface="Arial" panose="020B0604020202020204" pitchFamily="34" charset="0"/>
            <a:buChar char="•"/>
          </a:pPr>
          <a:r>
            <a:rPr lang="en-US" dirty="0" smtClean="0">
              <a:solidFill>
                <a:schemeClr val="tx1"/>
              </a:solidFill>
              <a:latin typeface="Tw Cen MT" panose="020B0602020104020603" pitchFamily="34" charset="0"/>
              <a:ea typeface="Calibri" panose="020F0502020204030204" pitchFamily="34" charset="0"/>
              <a:cs typeface="Times New Roman" panose="02020603050405020304" pitchFamily="18" charset="0"/>
            </a:rPr>
            <a:t>Majority of participants were not HIV positive (97.3%) and did not have Hepatitis B (96.8%). </a:t>
          </a:r>
          <a:endParaRPr lang="en-US" dirty="0">
            <a:solidFill>
              <a:schemeClr val="tx1"/>
            </a:solidFill>
            <a:latin typeface="Gill Sans MT" panose="020B0502020104020203" pitchFamily="34" charset="0"/>
          </a:endParaRPr>
        </a:p>
      </dgm:t>
    </dgm:pt>
    <dgm:pt modelId="{836DF785-7C40-429F-920E-DB86E4D3EC62}" type="sibTrans" cxnId="{6F0BB86C-36F8-4685-A632-397C83EC97A1}">
      <dgm:prSet/>
      <dgm:spPr/>
      <dgm:t>
        <a:bodyPr/>
        <a:lstStyle/>
        <a:p>
          <a:endParaRPr lang="en-US">
            <a:latin typeface="Gill Sans MT" panose="020B0502020104020203" pitchFamily="34" charset="0"/>
          </a:endParaRPr>
        </a:p>
      </dgm:t>
    </dgm:pt>
    <dgm:pt modelId="{A5D88BDF-F91F-4D61-A41D-C037C9E8E3AA}" type="parTrans" cxnId="{6F0BB86C-36F8-4685-A632-397C83EC97A1}">
      <dgm:prSet/>
      <dgm:spPr/>
      <dgm:t>
        <a:bodyPr/>
        <a:lstStyle/>
        <a:p>
          <a:endParaRPr lang="en-US">
            <a:latin typeface="Gill Sans MT" panose="020B0502020104020203" pitchFamily="34" charset="0"/>
          </a:endParaRPr>
        </a:p>
      </dgm:t>
    </dgm:pt>
    <dgm:pt modelId="{5DE8463B-7F52-4C70-B66F-FB5F5AD4FC81}" type="pres">
      <dgm:prSet presAssocID="{1C0C3649-09DA-4D16-8B4E-2918E828CAA9}" presName="Name0" presStyleCnt="0">
        <dgm:presLayoutVars>
          <dgm:dir/>
          <dgm:animLvl val="lvl"/>
          <dgm:resizeHandles val="exact"/>
        </dgm:presLayoutVars>
      </dgm:prSet>
      <dgm:spPr/>
      <dgm:t>
        <a:bodyPr/>
        <a:lstStyle/>
        <a:p>
          <a:endParaRPr lang="en-US"/>
        </a:p>
      </dgm:t>
    </dgm:pt>
    <dgm:pt modelId="{C5AC0DC4-8D42-4634-9052-9426D945B97C}" type="pres">
      <dgm:prSet presAssocID="{AD2BABD5-C471-4EF7-80C1-EA5928A6EAE3}" presName="linNode" presStyleCnt="0"/>
      <dgm:spPr/>
      <dgm:t>
        <a:bodyPr/>
        <a:lstStyle/>
        <a:p>
          <a:endParaRPr lang="en-US"/>
        </a:p>
      </dgm:t>
    </dgm:pt>
    <dgm:pt modelId="{DA2AD3AD-25E8-4F7F-AE95-4B349F8F30E1}" type="pres">
      <dgm:prSet presAssocID="{AD2BABD5-C471-4EF7-80C1-EA5928A6EAE3}" presName="parentText" presStyleLbl="node1" presStyleIdx="0" presStyleCnt="2">
        <dgm:presLayoutVars>
          <dgm:chMax val="1"/>
          <dgm:bulletEnabled val="1"/>
        </dgm:presLayoutVars>
      </dgm:prSet>
      <dgm:spPr/>
      <dgm:t>
        <a:bodyPr/>
        <a:lstStyle/>
        <a:p>
          <a:endParaRPr lang="en-US"/>
        </a:p>
      </dgm:t>
    </dgm:pt>
    <dgm:pt modelId="{7A55E0D8-13C2-418D-8EE5-31D52D1A9326}" type="pres">
      <dgm:prSet presAssocID="{AD2BABD5-C471-4EF7-80C1-EA5928A6EAE3}" presName="descendantText" presStyleLbl="alignAccFollowNode1" presStyleIdx="0" presStyleCnt="2">
        <dgm:presLayoutVars>
          <dgm:bulletEnabled val="1"/>
        </dgm:presLayoutVars>
      </dgm:prSet>
      <dgm:spPr/>
      <dgm:t>
        <a:bodyPr/>
        <a:lstStyle/>
        <a:p>
          <a:endParaRPr lang="en-US"/>
        </a:p>
      </dgm:t>
    </dgm:pt>
    <dgm:pt modelId="{B8CC9B1B-19DE-4302-B340-42DDCED90F12}" type="pres">
      <dgm:prSet presAssocID="{47A70F3E-E8F7-4DFB-A32A-00B621B04626}" presName="sp" presStyleCnt="0"/>
      <dgm:spPr/>
      <dgm:t>
        <a:bodyPr/>
        <a:lstStyle/>
        <a:p>
          <a:endParaRPr lang="en-US"/>
        </a:p>
      </dgm:t>
    </dgm:pt>
    <dgm:pt modelId="{797E682D-C118-41AC-AFB4-390D27911EC9}" type="pres">
      <dgm:prSet presAssocID="{9ADFD4E3-AE8A-48D6-A139-BC60AF2A807A}" presName="linNode" presStyleCnt="0"/>
      <dgm:spPr/>
      <dgm:t>
        <a:bodyPr/>
        <a:lstStyle/>
        <a:p>
          <a:endParaRPr lang="en-US"/>
        </a:p>
      </dgm:t>
    </dgm:pt>
    <dgm:pt modelId="{BD9EFCF2-FEA7-4464-AD0C-FE1313762B4F}" type="pres">
      <dgm:prSet presAssocID="{9ADFD4E3-AE8A-48D6-A139-BC60AF2A807A}" presName="parentText" presStyleLbl="node1" presStyleIdx="1" presStyleCnt="2">
        <dgm:presLayoutVars>
          <dgm:chMax val="1"/>
          <dgm:bulletEnabled val="1"/>
        </dgm:presLayoutVars>
      </dgm:prSet>
      <dgm:spPr/>
      <dgm:t>
        <a:bodyPr/>
        <a:lstStyle/>
        <a:p>
          <a:endParaRPr lang="en-US"/>
        </a:p>
      </dgm:t>
    </dgm:pt>
    <dgm:pt modelId="{190DD4FF-BE9B-49F7-B350-DA8D271E1820}" type="pres">
      <dgm:prSet presAssocID="{9ADFD4E3-AE8A-48D6-A139-BC60AF2A807A}" presName="descendantText" presStyleLbl="alignAccFollowNode1" presStyleIdx="1" presStyleCnt="2" custLinFactNeighborY="-441">
        <dgm:presLayoutVars>
          <dgm:bulletEnabled val="1"/>
        </dgm:presLayoutVars>
      </dgm:prSet>
      <dgm:spPr/>
      <dgm:t>
        <a:bodyPr/>
        <a:lstStyle/>
        <a:p>
          <a:endParaRPr lang="en-US"/>
        </a:p>
      </dgm:t>
    </dgm:pt>
  </dgm:ptLst>
  <dgm:cxnLst>
    <dgm:cxn modelId="{07752963-AF50-457C-AF05-833209FCF6D1}" srcId="{1C0C3649-09DA-4D16-8B4E-2918E828CAA9}" destId="{AD2BABD5-C471-4EF7-80C1-EA5928A6EAE3}" srcOrd="0" destOrd="0" parTransId="{81474A32-F8BC-4756-8964-B6141C7BDDEC}" sibTransId="{47A70F3E-E8F7-4DFB-A32A-00B621B04626}"/>
    <dgm:cxn modelId="{6F0BB86C-36F8-4685-A632-397C83EC97A1}" srcId="{AD2BABD5-C471-4EF7-80C1-EA5928A6EAE3}" destId="{2DFAA308-9DD5-4B91-841A-E84C418338A7}" srcOrd="0" destOrd="0" parTransId="{A5D88BDF-F91F-4D61-A41D-C037C9E8E3AA}" sibTransId="{836DF785-7C40-429F-920E-DB86E4D3EC62}"/>
    <dgm:cxn modelId="{FD05F23A-EF6C-4764-87A6-FC1DEC11FAB8}" type="presOf" srcId="{2DFAA308-9DD5-4B91-841A-E84C418338A7}" destId="{7A55E0D8-13C2-418D-8EE5-31D52D1A9326}" srcOrd="0" destOrd="0" presId="urn:microsoft.com/office/officeart/2005/8/layout/vList5"/>
    <dgm:cxn modelId="{576FC343-A185-48E9-8149-320A07D8BCCB}" type="presOf" srcId="{9ADFD4E3-AE8A-48D6-A139-BC60AF2A807A}" destId="{BD9EFCF2-FEA7-4464-AD0C-FE1313762B4F}" srcOrd="0" destOrd="0" presId="urn:microsoft.com/office/officeart/2005/8/layout/vList5"/>
    <dgm:cxn modelId="{D1CD31AD-7AD9-454B-B012-65E1D3CDF4EE}" type="presOf" srcId="{AD2BABD5-C471-4EF7-80C1-EA5928A6EAE3}" destId="{DA2AD3AD-25E8-4F7F-AE95-4B349F8F30E1}" srcOrd="0" destOrd="0" presId="urn:microsoft.com/office/officeart/2005/8/layout/vList5"/>
    <dgm:cxn modelId="{33DC2165-6FC4-49D9-B6BB-C0EDE00F5116}" srcId="{9ADFD4E3-AE8A-48D6-A139-BC60AF2A807A}" destId="{377919DD-BA01-4975-8BA7-36B477B6B7F0}" srcOrd="0" destOrd="0" parTransId="{57C18ED0-642D-4001-BBB4-0871C75E227E}" sibTransId="{9FB09423-F957-402B-9879-A6B498A4B833}"/>
    <dgm:cxn modelId="{064D2D3C-5845-4B2C-A5F2-E67BC76FE4A2}" srcId="{1C0C3649-09DA-4D16-8B4E-2918E828CAA9}" destId="{9ADFD4E3-AE8A-48D6-A139-BC60AF2A807A}" srcOrd="1" destOrd="0" parTransId="{1E7CF418-94ED-4681-86E3-C7DE5C9268B8}" sibTransId="{83695B10-B302-473D-A675-765B0BBC8D0B}"/>
    <dgm:cxn modelId="{2B340C83-2CAF-4F01-9A5F-844CBE0AF637}" type="presOf" srcId="{1C0C3649-09DA-4D16-8B4E-2918E828CAA9}" destId="{5DE8463B-7F52-4C70-B66F-FB5F5AD4FC81}" srcOrd="0" destOrd="0" presId="urn:microsoft.com/office/officeart/2005/8/layout/vList5"/>
    <dgm:cxn modelId="{FE012769-8466-4F3A-910A-89A1D78117F4}" type="presOf" srcId="{377919DD-BA01-4975-8BA7-36B477B6B7F0}" destId="{190DD4FF-BE9B-49F7-B350-DA8D271E1820}" srcOrd="0" destOrd="0" presId="urn:microsoft.com/office/officeart/2005/8/layout/vList5"/>
    <dgm:cxn modelId="{38DE8680-EC25-459B-B528-515D1DF03F33}" type="presParOf" srcId="{5DE8463B-7F52-4C70-B66F-FB5F5AD4FC81}" destId="{C5AC0DC4-8D42-4634-9052-9426D945B97C}" srcOrd="0" destOrd="0" presId="urn:microsoft.com/office/officeart/2005/8/layout/vList5"/>
    <dgm:cxn modelId="{6466FCB6-1019-40CD-8685-D6C6BCF4B3DE}" type="presParOf" srcId="{C5AC0DC4-8D42-4634-9052-9426D945B97C}" destId="{DA2AD3AD-25E8-4F7F-AE95-4B349F8F30E1}" srcOrd="0" destOrd="0" presId="urn:microsoft.com/office/officeart/2005/8/layout/vList5"/>
    <dgm:cxn modelId="{860F47A9-1F76-4233-98F6-2DD78D4291E2}" type="presParOf" srcId="{C5AC0DC4-8D42-4634-9052-9426D945B97C}" destId="{7A55E0D8-13C2-418D-8EE5-31D52D1A9326}" srcOrd="1" destOrd="0" presId="urn:microsoft.com/office/officeart/2005/8/layout/vList5"/>
    <dgm:cxn modelId="{64AFBC48-4F21-4007-9F72-8128A17626C6}" type="presParOf" srcId="{5DE8463B-7F52-4C70-B66F-FB5F5AD4FC81}" destId="{B8CC9B1B-19DE-4302-B340-42DDCED90F12}" srcOrd="1" destOrd="0" presId="urn:microsoft.com/office/officeart/2005/8/layout/vList5"/>
    <dgm:cxn modelId="{3020AA17-8F1B-45F1-984E-958067724CA4}" type="presParOf" srcId="{5DE8463B-7F52-4C70-B66F-FB5F5AD4FC81}" destId="{797E682D-C118-41AC-AFB4-390D27911EC9}" srcOrd="2" destOrd="0" presId="urn:microsoft.com/office/officeart/2005/8/layout/vList5"/>
    <dgm:cxn modelId="{28F39C0E-ADE2-4825-8309-08848C51A21A}" type="presParOf" srcId="{797E682D-C118-41AC-AFB4-390D27911EC9}" destId="{BD9EFCF2-FEA7-4464-AD0C-FE1313762B4F}" srcOrd="0" destOrd="0" presId="urn:microsoft.com/office/officeart/2005/8/layout/vList5"/>
    <dgm:cxn modelId="{870075A0-812A-4912-BA60-557457A5416F}" type="presParOf" srcId="{797E682D-C118-41AC-AFB4-390D27911EC9}" destId="{190DD4FF-BE9B-49F7-B350-DA8D271E182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0.17738</cdr:x>
      <cdr:y>0.47888</cdr:y>
    </cdr:from>
    <cdr:to>
      <cdr:x>0.26434</cdr:x>
      <cdr:y>0.68902</cdr:y>
    </cdr:to>
    <cdr:sp macro="" textlink="">
      <cdr:nvSpPr>
        <cdr:cNvPr id="2" name="TextBox 1"/>
        <cdr:cNvSpPr txBox="1"/>
      </cdr:nvSpPr>
      <cdr:spPr>
        <a:xfrm xmlns:a="http://schemas.openxmlformats.org/drawingml/2006/main">
          <a:off x="1865244" y="208376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374D27-6B91-4EDE-B76E-780DE8A0554A}" type="datetimeFigureOut">
              <a:rPr lang="en-US" smtClean="0"/>
              <a:t>10/2/2018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B41404-C1B3-4076-B7A7-102121BE9081}" type="slidenum">
              <a:rPr lang="en-US" smtClean="0"/>
              <a:t>‹#›</a:t>
            </a:fld>
            <a:endParaRPr lang="en-US"/>
          </a:p>
        </p:txBody>
      </p:sp>
    </p:spTree>
    <p:extLst>
      <p:ext uri="{BB962C8B-B14F-4D97-AF65-F5344CB8AC3E}">
        <p14:creationId xmlns:p14="http://schemas.microsoft.com/office/powerpoint/2010/main" val="3183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1404-C1B3-4076-B7A7-102121BE9081}" type="slidenum">
              <a:rPr lang="en-US" smtClean="0"/>
              <a:t>1</a:t>
            </a:fld>
            <a:endParaRPr lang="en-US"/>
          </a:p>
        </p:txBody>
      </p:sp>
    </p:spTree>
    <p:extLst>
      <p:ext uri="{BB962C8B-B14F-4D97-AF65-F5344CB8AC3E}">
        <p14:creationId xmlns:p14="http://schemas.microsoft.com/office/powerpoint/2010/main" val="411960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Most persons did not know where to refer someone who needs treatment and felt that treatment should…</a:t>
            </a:r>
          </a:p>
          <a:p>
            <a:endParaRPr lang="en-US" sz="1400" dirty="0" smtClean="0"/>
          </a:p>
          <a:p>
            <a:pPr marL="228600" indent="-228600">
              <a:buAutoNum type="arabicPeriod"/>
            </a:pPr>
            <a:r>
              <a:rPr lang="en-US" sz="1400" dirty="0" smtClean="0"/>
              <a:t>The three agencies that were repeatedly mentioned as places to refer someone were:</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10</a:t>
            </a:fld>
            <a:endParaRPr lang="en-US"/>
          </a:p>
        </p:txBody>
      </p:sp>
    </p:spTree>
    <p:extLst>
      <p:ext uri="{BB962C8B-B14F-4D97-AF65-F5344CB8AC3E}">
        <p14:creationId xmlns:p14="http://schemas.microsoft.com/office/powerpoint/2010/main" val="192527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A large % of the population stated that they were not aware of prevention strategies in Bermuda. </a:t>
            </a:r>
          </a:p>
          <a:p>
            <a:endParaRPr lang="en-US" sz="1400" dirty="0" smtClean="0"/>
          </a:p>
          <a:p>
            <a:pPr marL="228600" indent="-228600">
              <a:buAutoNum type="arabicPeriod"/>
            </a:pPr>
            <a:r>
              <a:rPr lang="en-US" sz="1400" dirty="0" smtClean="0"/>
              <a:t>With CADA and Drive for Change Campaign being the prevention strategies people were aware of. </a:t>
            </a:r>
          </a:p>
          <a:p>
            <a:endParaRPr lang="en-US" sz="1400" dirty="0" smtClean="0"/>
          </a:p>
          <a:p>
            <a:pPr marL="228600" indent="-228600">
              <a:buAutoNum type="arabicPeriod"/>
            </a:pPr>
            <a:r>
              <a:rPr lang="en-US" sz="1400" dirty="0" smtClean="0"/>
              <a:t>Most said that they had heard of alcohol strategies.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11</a:t>
            </a:fld>
            <a:endParaRPr lang="en-US"/>
          </a:p>
        </p:txBody>
      </p:sp>
    </p:spTree>
    <p:extLst>
      <p:ext uri="{BB962C8B-B14F-4D97-AF65-F5344CB8AC3E}">
        <p14:creationId xmlns:p14="http://schemas.microsoft.com/office/powerpoint/2010/main" val="238938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This report was broken into 8 sections which correspond to the sections of the questionnaire that was administered. </a:t>
            </a:r>
          </a:p>
        </p:txBody>
      </p:sp>
      <p:sp>
        <p:nvSpPr>
          <p:cNvPr id="4" name="Slide Number Placeholder 3"/>
          <p:cNvSpPr>
            <a:spLocks noGrp="1"/>
          </p:cNvSpPr>
          <p:nvPr>
            <p:ph type="sldNum" sz="quarter" idx="10"/>
          </p:nvPr>
        </p:nvSpPr>
        <p:spPr/>
        <p:txBody>
          <a:bodyPr/>
          <a:lstStyle/>
          <a:p>
            <a:fld id="{27B41404-C1B3-4076-B7A7-102121BE9081}" type="slidenum">
              <a:rPr lang="en-US" smtClean="0"/>
              <a:t>12</a:t>
            </a:fld>
            <a:endParaRPr lang="en-US"/>
          </a:p>
        </p:txBody>
      </p:sp>
    </p:spTree>
    <p:extLst>
      <p:ext uri="{BB962C8B-B14F-4D97-AF65-F5344CB8AC3E}">
        <p14:creationId xmlns:p14="http://schemas.microsoft.com/office/powerpoint/2010/main" val="422478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a:t>It is conducted every 2 </a:t>
            </a:r>
            <a:r>
              <a:rPr lang="en-US" sz="1400" dirty="0" smtClean="0"/>
              <a:t>years</a:t>
            </a:r>
          </a:p>
          <a:p>
            <a:endParaRPr lang="en-US" sz="1400" dirty="0"/>
          </a:p>
          <a:p>
            <a:pPr marL="228600" indent="-228600">
              <a:buAutoNum type="arabicPeriod"/>
            </a:pPr>
            <a:r>
              <a:rPr lang="en-US" sz="1400" dirty="0"/>
              <a:t>Data collection period lasts 1 </a:t>
            </a:r>
            <a:r>
              <a:rPr lang="en-US" sz="1400" dirty="0" smtClean="0"/>
              <a:t>year</a:t>
            </a:r>
          </a:p>
          <a:p>
            <a:r>
              <a:rPr lang="en-US" sz="1400" dirty="0" smtClean="0"/>
              <a:t> </a:t>
            </a:r>
          </a:p>
          <a:p>
            <a:pPr marL="228600" indent="-228600">
              <a:buAutoNum type="arabicPeriod"/>
            </a:pPr>
            <a:r>
              <a:rPr lang="en-US" sz="1400" dirty="0" smtClean="0"/>
              <a:t>The DNDC collaborate with the…</a:t>
            </a:r>
          </a:p>
          <a:p>
            <a:endParaRPr lang="en-US" sz="1400" dirty="0" smtClean="0"/>
          </a:p>
          <a:p>
            <a:pPr marL="228600" indent="-228600">
              <a:buAutoNum type="arabicPeriod"/>
            </a:pPr>
            <a:r>
              <a:rPr lang="en-US" sz="1400" dirty="0" smtClean="0"/>
              <a:t>DAST= Drug Abuse Screening Test</a:t>
            </a:r>
          </a:p>
          <a:p>
            <a:endParaRPr lang="en-US" sz="1400" dirty="0" smtClean="0"/>
          </a:p>
          <a:p>
            <a:pPr marL="228600" indent="-228600">
              <a:buAutoNum type="arabicPeriod"/>
            </a:pPr>
            <a:r>
              <a:rPr lang="en-US" sz="1400" dirty="0" smtClean="0"/>
              <a:t>The questionnaire is structured to mimic the DAST that asks questions concerning offenders involvement with drugs. </a:t>
            </a:r>
          </a:p>
          <a:p>
            <a:endParaRPr lang="en-US" sz="1400" dirty="0" smtClean="0"/>
          </a:p>
          <a:p>
            <a:pPr marL="228600" indent="-228600">
              <a:buAutoNum type="arabicPeriod"/>
            </a:pPr>
            <a:r>
              <a:rPr lang="en-US" sz="1400" dirty="0" smtClean="0"/>
              <a:t>It is administered by (method)… with a face to face personal interview</a:t>
            </a:r>
          </a:p>
          <a:p>
            <a:endParaRPr lang="en-US" sz="1400" dirty="0" smtClean="0"/>
          </a:p>
          <a:p>
            <a:pPr marL="228600" indent="-228600">
              <a:buAutoNum type="arabicPeriod"/>
            </a:pPr>
            <a:r>
              <a:rPr lang="en-US" sz="1400" dirty="0" smtClean="0"/>
              <a:t>This survey is a voluntary one that is conducted on inmates upon their reception to the facility.</a:t>
            </a:r>
            <a:endParaRPr lang="en-US" sz="1400" dirty="0"/>
          </a:p>
          <a:p>
            <a:endParaRPr lang="en-US" dirty="0"/>
          </a:p>
        </p:txBody>
      </p:sp>
      <p:sp>
        <p:nvSpPr>
          <p:cNvPr id="4" name="Slide Number Placeholder 3"/>
          <p:cNvSpPr>
            <a:spLocks noGrp="1"/>
          </p:cNvSpPr>
          <p:nvPr>
            <p:ph type="sldNum" sz="quarter" idx="10"/>
          </p:nvPr>
        </p:nvSpPr>
        <p:spPr/>
        <p:txBody>
          <a:bodyPr/>
          <a:lstStyle/>
          <a:p>
            <a:fld id="{27B41404-C1B3-4076-B7A7-102121BE9081}" type="slidenum">
              <a:rPr lang="en-US" smtClean="0"/>
              <a:t>13</a:t>
            </a:fld>
            <a:endParaRPr lang="en-US"/>
          </a:p>
        </p:txBody>
      </p:sp>
    </p:spTree>
    <p:extLst>
      <p:ext uri="{BB962C8B-B14F-4D97-AF65-F5344CB8AC3E}">
        <p14:creationId xmlns:p14="http://schemas.microsoft.com/office/powerpoint/2010/main" val="330351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Of the 230 participants majority were housed at the Westgate facility and were between the ages of 31-35 who were working part time at the time of their arrest. </a:t>
            </a:r>
          </a:p>
          <a:p>
            <a:endParaRPr lang="en-US" sz="1400" dirty="0" smtClean="0"/>
          </a:p>
          <a:p>
            <a:pPr marL="228600" indent="-228600">
              <a:buAutoNum type="arabicPeriod"/>
            </a:pPr>
            <a:r>
              <a:rPr lang="en-US" sz="1400" dirty="0" smtClean="0"/>
              <a:t>2. </a:t>
            </a:r>
            <a:r>
              <a:rPr lang="en-US" sz="1400" dirty="0" err="1" smtClean="0"/>
              <a:t>Co-ED</a:t>
            </a:r>
            <a:r>
              <a:rPr lang="en-US" sz="1400" dirty="0" smtClean="0"/>
              <a:t> is the other facility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7B41404-C1B3-4076-B7A7-102121BE9081}" type="slidenum">
              <a:rPr lang="en-US" smtClean="0"/>
              <a:t>14</a:t>
            </a:fld>
            <a:endParaRPr lang="en-US"/>
          </a:p>
        </p:txBody>
      </p:sp>
    </p:spTree>
    <p:extLst>
      <p:ext uri="{BB962C8B-B14F-4D97-AF65-F5344CB8AC3E}">
        <p14:creationId xmlns:p14="http://schemas.microsoft.com/office/powerpoint/2010/main" val="1302336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In reference to drug use:</a:t>
            </a:r>
          </a:p>
          <a:p>
            <a:endParaRPr lang="en-US" sz="1400" dirty="0" smtClean="0"/>
          </a:p>
          <a:p>
            <a:r>
              <a:rPr lang="en-US" sz="1400" dirty="0" smtClean="0"/>
              <a:t>Majority of the inmates stated that they used alcohol in their lifetime and in the 30 days prior to the survey. </a:t>
            </a:r>
          </a:p>
          <a:p>
            <a:r>
              <a:rPr lang="en-US" sz="1400" dirty="0" smtClean="0"/>
              <a:t>Marijuana came in as the youngest age of first use at 14 years old. </a:t>
            </a:r>
          </a:p>
          <a:p>
            <a:endParaRPr lang="en-US" sz="1400" dirty="0"/>
          </a:p>
          <a:p>
            <a:r>
              <a:rPr lang="en-US" sz="1400" dirty="0" smtClean="0"/>
              <a:t>2. When it came to drug screenings which are collected using urine samples, most inmates tested positive for marijuana.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15</a:t>
            </a:fld>
            <a:endParaRPr lang="en-US"/>
          </a:p>
        </p:txBody>
      </p:sp>
    </p:spTree>
    <p:extLst>
      <p:ext uri="{BB962C8B-B14F-4D97-AF65-F5344CB8AC3E}">
        <p14:creationId xmlns:p14="http://schemas.microsoft.com/office/powerpoint/2010/main" val="315667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 Whilst most inmates did not report that they took prescription medication for mental and emotional problems in the past year 7.8% indicated that  they had.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16</a:t>
            </a:fld>
            <a:endParaRPr lang="en-US"/>
          </a:p>
        </p:txBody>
      </p:sp>
    </p:spTree>
    <p:extLst>
      <p:ext uri="{BB962C8B-B14F-4D97-AF65-F5344CB8AC3E}">
        <p14:creationId xmlns:p14="http://schemas.microsoft.com/office/powerpoint/2010/main" val="374250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Of the surveyed inmates:</a:t>
            </a:r>
          </a:p>
          <a:p>
            <a:pPr marL="228600" indent="-228600">
              <a:buAutoNum type="arabicPeriod"/>
            </a:pPr>
            <a:r>
              <a:rPr lang="en-US" sz="1400" dirty="0" smtClean="0"/>
              <a:t>Most or 24.3% were in prison for violent offences, which also ranked high for those who were on probation. </a:t>
            </a:r>
          </a:p>
          <a:p>
            <a:pPr marL="228600" indent="-228600">
              <a:buAutoNum type="arabicPeriod"/>
            </a:pPr>
            <a:endParaRPr lang="en-US" sz="1400" dirty="0" smtClean="0"/>
          </a:p>
          <a:p>
            <a:pPr marL="228600" indent="-228600">
              <a:buAutoNum type="arabicPeriod"/>
            </a:pPr>
            <a:r>
              <a:rPr lang="en-US" sz="1400" dirty="0" smtClean="0"/>
              <a:t>Fines were mostly given for offences of Public Order.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17</a:t>
            </a:fld>
            <a:endParaRPr lang="en-US"/>
          </a:p>
        </p:txBody>
      </p:sp>
    </p:spTree>
    <p:extLst>
      <p:ext uri="{BB962C8B-B14F-4D97-AF65-F5344CB8AC3E}">
        <p14:creationId xmlns:p14="http://schemas.microsoft.com/office/powerpoint/2010/main" val="41324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lnSpc>
                <a:spcPct val="115000"/>
              </a:lnSpc>
              <a:buAutoNum type="arabicPeriod"/>
            </a:pPr>
            <a:r>
              <a:rPr lang="en-US" sz="1400" dirty="0" smtClean="0">
                <a:latin typeface="Tw Cen MT" panose="020B0602020104020603" pitchFamily="34" charset="0"/>
                <a:ea typeface="Calibri" panose="020F0502020204030204" pitchFamily="34" charset="0"/>
                <a:cs typeface="Times New Roman" panose="02020603050405020304" pitchFamily="18" charset="0"/>
              </a:rPr>
              <a:t>There was a correlation/relationship shown between the 4 types of abuse and crack cocaine with:</a:t>
            </a:r>
            <a:endParaRPr lang="en-US" sz="1400" dirty="0">
              <a:latin typeface="Tw Cen MT" panose="020B0602020104020603" pitchFamily="34" charset="0"/>
              <a:ea typeface="Calibri" panose="020F0502020204030204" pitchFamily="34" charset="0"/>
              <a:cs typeface="Times New Roman" panose="02020603050405020304" pitchFamily="18" charset="0"/>
            </a:endParaRPr>
          </a:p>
          <a:p>
            <a:pPr algn="just">
              <a:lnSpc>
                <a:spcPct val="115000"/>
              </a:lnSpc>
            </a:pPr>
            <a:r>
              <a:rPr lang="en-US" sz="1400" dirty="0" smtClean="0">
                <a:latin typeface="Tw Cen MT" panose="020B0602020104020603" pitchFamily="34" charset="0"/>
                <a:ea typeface="Calibri" panose="020F0502020204030204" pitchFamily="34" charset="0"/>
                <a:cs typeface="Times New Roman" panose="02020603050405020304" pitchFamily="18" charset="0"/>
              </a:rPr>
              <a:t>Of the respondents who admitted to being physically abused as a child, prior to being 18 years: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gn="just">
              <a:lnSpc>
                <a:spcPct val="115000"/>
              </a:lnSpc>
              <a:buFont typeface="Symbol" panose="05050102010706020507" pitchFamily="18" charset="2"/>
              <a:buChar char=""/>
            </a:pPr>
            <a:r>
              <a:rPr lang="en-US" sz="1400" dirty="0" smtClean="0">
                <a:solidFill>
                  <a:srgbClr val="FF0000"/>
                </a:solidFill>
                <a:latin typeface="Tw Cen MT" panose="020B0602020104020603" pitchFamily="34" charset="0"/>
                <a:ea typeface="Calibri" panose="020F0502020204030204" pitchFamily="34" charset="0"/>
                <a:cs typeface="Times New Roman" panose="02020603050405020304" pitchFamily="18" charset="0"/>
              </a:rPr>
              <a:t>50.0% had ever used crack cocaine in their lifetime </a:t>
            </a: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65887" algn="just">
              <a:lnSpc>
                <a:spcPct val="115000"/>
              </a:lnSpc>
            </a:pPr>
            <a:r>
              <a:rPr lang="en-US" sz="1400" dirty="0" smtClean="0">
                <a:latin typeface="Tw Cen MT" panose="020B0602020104020603"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400" dirty="0" smtClean="0">
                <a:latin typeface="Tw Cen MT" panose="020B0602020104020603" pitchFamily="34" charset="0"/>
                <a:ea typeface="Calibri" panose="020F0502020204030204" pitchFamily="34" charset="0"/>
                <a:cs typeface="Times New Roman" panose="02020603050405020304" pitchFamily="18" charset="0"/>
              </a:rPr>
              <a:t>Of those being sexually abuse as a child, prior to being 18 years: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gn="just">
              <a:lnSpc>
                <a:spcPct val="115000"/>
              </a:lnSpc>
              <a:buFont typeface="Symbol" panose="05050102010706020507" pitchFamily="18" charset="2"/>
              <a:buChar char=""/>
            </a:pPr>
            <a:r>
              <a:rPr lang="en-US" sz="1400" dirty="0" smtClean="0">
                <a:latin typeface="Tw Cen MT" panose="020B0602020104020603" pitchFamily="34" charset="0"/>
                <a:ea typeface="Calibri" panose="020F0502020204030204" pitchFamily="34" charset="0"/>
                <a:cs typeface="Times New Roman" panose="02020603050405020304" pitchFamily="18" charset="0"/>
              </a:rPr>
              <a:t>50% had ever taken or used crack in their lifetime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gn="just">
              <a:lnSpc>
                <a:spcPct val="115000"/>
              </a:lnSpc>
              <a:buFont typeface="Symbol" panose="05050102010706020507" pitchFamily="18" charset="2"/>
              <a:buChar char=""/>
            </a:pPr>
            <a:r>
              <a:rPr lang="en-US" sz="1400" dirty="0" smtClean="0">
                <a:latin typeface="Tw Cen MT" panose="020B0602020104020603" pitchFamily="34" charset="0"/>
                <a:ea typeface="Calibri" panose="020F0502020204030204" pitchFamily="34" charset="0"/>
                <a:cs typeface="Times New Roman" panose="02020603050405020304" pitchFamily="18" charset="0"/>
              </a:rPr>
              <a:t>94.1% said they had ever used marijuana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400" dirty="0" smtClean="0">
                <a:latin typeface="Tw Cen MT" panose="020B0602020104020603" pitchFamily="34" charset="0"/>
                <a:ea typeface="Calibri" panose="020F0502020204030204" pitchFamily="34" charset="0"/>
                <a:cs typeface="Times New Roman" panose="02020603050405020304" pitchFamily="18" charset="0"/>
              </a:rPr>
              <a:t>Of the respondents who were neglected by parents at age 5:</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gn="just">
              <a:lnSpc>
                <a:spcPct val="115000"/>
              </a:lnSpc>
              <a:buFont typeface="Symbol" panose="05050102010706020507" pitchFamily="18" charset="2"/>
              <a:buChar char=""/>
            </a:pPr>
            <a:r>
              <a:rPr lang="en-US" sz="1400" dirty="0" smtClean="0">
                <a:latin typeface="Tw Cen MT" panose="020B0602020104020603" pitchFamily="34" charset="0"/>
                <a:ea typeface="Calibri" panose="020F0502020204030204" pitchFamily="34" charset="0"/>
                <a:cs typeface="Times New Roman" panose="02020603050405020304" pitchFamily="18" charset="0"/>
              </a:rPr>
              <a:t>52.9% had ever taken or used crack cocaine in their lifetime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400" dirty="0" smtClean="0">
                <a:latin typeface="Tw Cen MT" panose="020B0602020104020603" pitchFamily="34" charset="0"/>
                <a:ea typeface="Calibri" panose="020F0502020204030204" pitchFamily="34" charset="0"/>
                <a:cs typeface="Times New Roman" panose="02020603050405020304" pitchFamily="18" charset="0"/>
              </a:rPr>
              <a:t>Of the respondents who were abandoned by parents at age 5:</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gn="just">
              <a:lnSpc>
                <a:spcPct val="115000"/>
              </a:lnSpc>
              <a:buFont typeface="Symbol" panose="05050102010706020507" pitchFamily="18" charset="2"/>
              <a:buChar char=""/>
            </a:pPr>
            <a:r>
              <a:rPr lang="en-US" sz="1400" dirty="0" smtClean="0">
                <a:latin typeface="Tw Cen MT" panose="020B0602020104020603" pitchFamily="34" charset="0"/>
                <a:ea typeface="Calibri" panose="020F0502020204030204" pitchFamily="34" charset="0"/>
                <a:cs typeface="Times New Roman" panose="02020603050405020304" pitchFamily="18" charset="0"/>
              </a:rPr>
              <a:t>40.0% had ever taken or used crack cocaine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smtClean="0"/>
          </a:p>
          <a:p>
            <a:r>
              <a:rPr lang="en-US" sz="1400" dirty="0" smtClean="0"/>
              <a:t>Interestingly, 8.7% of this population reported that they had been abused by the age of 18.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18</a:t>
            </a:fld>
            <a:endParaRPr lang="en-US" dirty="0"/>
          </a:p>
        </p:txBody>
      </p:sp>
    </p:spTree>
    <p:extLst>
      <p:ext uri="{BB962C8B-B14F-4D97-AF65-F5344CB8AC3E}">
        <p14:creationId xmlns:p14="http://schemas.microsoft.com/office/powerpoint/2010/main" val="376445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It is important to note that, the reported drug prices seemed very volatile even though all inmates were unable to give a response to this question. </a:t>
            </a:r>
          </a:p>
          <a:p>
            <a:endParaRPr lang="en-US" sz="1400" dirty="0" smtClean="0"/>
          </a:p>
          <a:p>
            <a:pPr marL="228600" indent="-228600">
              <a:buAutoNum type="arabicPeriod"/>
            </a:pPr>
            <a:r>
              <a:rPr lang="en-US" sz="1400" dirty="0" smtClean="0"/>
              <a:t>Despite the instability of drug process reported, they do, however, add to the existing data on drug prices from other primary/secondary sources.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19</a:t>
            </a:fld>
            <a:endParaRPr lang="en-US"/>
          </a:p>
        </p:txBody>
      </p:sp>
    </p:spTree>
    <p:extLst>
      <p:ext uri="{BB962C8B-B14F-4D97-AF65-F5344CB8AC3E}">
        <p14:creationId xmlns:p14="http://schemas.microsoft.com/office/powerpoint/2010/main" val="284693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1404-C1B3-4076-B7A7-102121BE9081}" type="slidenum">
              <a:rPr lang="en-US" smtClean="0"/>
              <a:t>2</a:t>
            </a:fld>
            <a:endParaRPr lang="en-US"/>
          </a:p>
        </p:txBody>
      </p:sp>
    </p:spTree>
    <p:extLst>
      <p:ext uri="{BB962C8B-B14F-4D97-AF65-F5344CB8AC3E}">
        <p14:creationId xmlns:p14="http://schemas.microsoft.com/office/powerpoint/2010/main" val="19138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019"/>
              </a:spcBef>
            </a:pPr>
            <a:r>
              <a:rPr lang="en-US" sz="1400" dirty="0" smtClean="0">
                <a:latin typeface="Tw Cen MT" panose="020B0602020104020603" pitchFamily="34" charset="0"/>
                <a:ea typeface="Calibri" panose="020F0502020204030204" pitchFamily="34" charset="0"/>
                <a:cs typeface="Times New Roman" panose="02020603050405020304" pitchFamily="18" charset="0"/>
              </a:rPr>
              <a:t>1. On the bar chart  we can see that there was a higher proportion who brought drugs rather than sold them in the past month and year. </a:t>
            </a:r>
            <a:endParaRPr lang="en-US" sz="1400" dirty="0">
              <a:latin typeface="Tw Cen MT" panose="020B0602020104020603" pitchFamily="34" charset="0"/>
              <a:ea typeface="Calibri" panose="020F0502020204030204" pitchFamily="34" charset="0"/>
              <a:cs typeface="Times New Roman" panose="02020603050405020304" pitchFamily="18" charset="0"/>
            </a:endParaRPr>
          </a:p>
          <a:p>
            <a:pPr algn="just">
              <a:lnSpc>
                <a:spcPct val="115000"/>
              </a:lnSpc>
              <a:spcBef>
                <a:spcPts val="1019"/>
              </a:spcBef>
            </a:pPr>
            <a:r>
              <a:rPr lang="en-US" sz="1400" dirty="0" smtClean="0">
                <a:solidFill>
                  <a:srgbClr val="FF0000"/>
                </a:solidFill>
                <a:latin typeface="Tw Cen MT" panose="020B0602020104020603" pitchFamily="34" charset="0"/>
                <a:ea typeface="Calibri" panose="020F0502020204030204" pitchFamily="34" charset="0"/>
                <a:cs typeface="Times New Roman" panose="02020603050405020304" pitchFamily="18" charset="0"/>
              </a:rPr>
              <a:t>Brought Illegal Drugs in past year: 46.5% </a:t>
            </a:r>
          </a:p>
          <a:p>
            <a:pPr algn="just">
              <a:lnSpc>
                <a:spcPct val="115000"/>
              </a:lnSpc>
              <a:spcBef>
                <a:spcPts val="1019"/>
              </a:spcBef>
            </a:pPr>
            <a:r>
              <a:rPr lang="en-US" sz="1400" dirty="0" smtClean="0">
                <a:solidFill>
                  <a:srgbClr val="FF0000"/>
                </a:solidFill>
                <a:latin typeface="Tw Cen MT" panose="020B0602020104020603" pitchFamily="34" charset="0"/>
                <a:ea typeface="Calibri" panose="020F0502020204030204" pitchFamily="34" charset="0"/>
                <a:cs typeface="Times New Roman" panose="02020603050405020304" pitchFamily="18" charset="0"/>
              </a:rPr>
              <a:t>Brought Illegal Drugs in past month: 39.1% (during the past 30 days prior to being arrested) </a:t>
            </a:r>
          </a:p>
          <a:p>
            <a:pPr algn="just">
              <a:lnSpc>
                <a:spcPct val="115000"/>
              </a:lnSpc>
              <a:spcBef>
                <a:spcPts val="1019"/>
              </a:spcBef>
            </a:pPr>
            <a:r>
              <a:rPr lang="en-US" sz="1400" dirty="0" smtClean="0">
                <a:latin typeface="Tw Cen MT" panose="020B0602020104020603" pitchFamily="34" charset="0"/>
                <a:ea typeface="Calibri" panose="020F0502020204030204" pitchFamily="34" charset="0"/>
                <a:cs typeface="Times New Roman" panose="02020603050405020304" pitchFamily="18" charset="0"/>
              </a:rPr>
              <a:t>Sold illegal drugs to make money in the past 12 months: 18.3% or 42 people indicated they had sold drugs. </a:t>
            </a:r>
          </a:p>
          <a:p>
            <a:pPr algn="just">
              <a:lnSpc>
                <a:spcPct val="115000"/>
              </a:lnSpc>
              <a:spcBef>
                <a:spcPts val="1019"/>
              </a:spcBef>
            </a:pPr>
            <a:r>
              <a:rPr lang="en-US" sz="1400" dirty="0" smtClean="0">
                <a:latin typeface="Tw Cen MT" panose="020B0602020104020603" pitchFamily="34" charset="0"/>
                <a:ea typeface="Calibri" panose="020F0502020204030204" pitchFamily="34" charset="0"/>
                <a:cs typeface="Times New Roman" panose="02020603050405020304" pitchFamily="18" charset="0"/>
              </a:rPr>
              <a:t>Selling illegal drugs during the past 30 days, prior to being arrested, 14.8% (</a:t>
            </a:r>
            <a:r>
              <a:rPr lang="en-US" sz="1400" i="1" dirty="0" smtClean="0">
                <a:latin typeface="Tw Cen MT" panose="020B0602020104020603" pitchFamily="34" charset="0"/>
                <a:ea typeface="Calibri" panose="020F0502020204030204" pitchFamily="34" charset="0"/>
                <a:cs typeface="Times New Roman" panose="02020603050405020304" pitchFamily="18" charset="0"/>
              </a:rPr>
              <a:t>n = 34</a:t>
            </a:r>
            <a:r>
              <a:rPr lang="en-US" sz="1400" dirty="0" smtClean="0">
                <a:latin typeface="Tw Cen MT" panose="020B0602020104020603" pitchFamily="34" charset="0"/>
                <a:ea typeface="Calibri" panose="020F0502020204030204" pitchFamily="34" charset="0"/>
                <a:cs typeface="Times New Roman" panose="02020603050405020304" pitchFamily="18" charset="0"/>
              </a:rPr>
              <a:t>), admitted they had sold drugs.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smtClean="0"/>
          </a:p>
          <a:p>
            <a:r>
              <a:rPr lang="en-US" sz="1400" dirty="0" smtClean="0"/>
              <a:t>2. Of the 20% that… these are some of the other drugs that were reported to be used.</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20</a:t>
            </a:fld>
            <a:endParaRPr lang="en-US"/>
          </a:p>
        </p:txBody>
      </p:sp>
    </p:spTree>
    <p:extLst>
      <p:ext uri="{BB962C8B-B14F-4D97-AF65-F5344CB8AC3E}">
        <p14:creationId xmlns:p14="http://schemas.microsoft.com/office/powerpoint/2010/main" val="268970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latin typeface="Tw Cen MT" panose="020B0602020104020603" pitchFamily="34" charset="0"/>
              <a:ea typeface="Calibri" panose="020F0502020204030204" pitchFamily="34" charset="0"/>
              <a:cs typeface="Times New Roman" panose="02020603050405020304" pitchFamily="18" charset="0"/>
            </a:endParaRPr>
          </a:p>
          <a:p>
            <a:pPr defTabSz="931774">
              <a:defRPr/>
            </a:pPr>
            <a:r>
              <a:rPr lang="en-US" sz="1400" dirty="0" smtClean="0">
                <a:latin typeface="Tw Cen MT" panose="020B0602020104020603" pitchFamily="34" charset="0"/>
                <a:ea typeface="Calibri" panose="020F0502020204030204" pitchFamily="34" charset="0"/>
                <a:cs typeface="Times New Roman" panose="02020603050405020304" pitchFamily="18" charset="0"/>
              </a:rPr>
              <a:t>1. DAST asks questions concerning offenders involvement with drugs. </a:t>
            </a:r>
          </a:p>
          <a:p>
            <a:pPr defTabSz="931774">
              <a:defRPr/>
            </a:pPr>
            <a:endParaRPr lang="en-US" sz="1400" dirty="0">
              <a:latin typeface="Tw Cen MT" panose="020B0602020104020603" pitchFamily="34" charset="0"/>
              <a:ea typeface="Calibri" panose="020F0502020204030204" pitchFamily="34" charset="0"/>
              <a:cs typeface="Times New Roman" panose="02020603050405020304" pitchFamily="18" charset="0"/>
            </a:endParaRPr>
          </a:p>
          <a:p>
            <a:pPr defTabSz="931774">
              <a:defRPr/>
            </a:pPr>
            <a:r>
              <a:rPr lang="en-US" sz="1400" dirty="0" smtClean="0">
                <a:latin typeface="Tw Cen MT" panose="020B0602020104020603" pitchFamily="34" charset="0"/>
                <a:ea typeface="Calibri" panose="020F0502020204030204" pitchFamily="34" charset="0"/>
                <a:cs typeface="Times New Roman" panose="02020603050405020304" pitchFamily="18" charset="0"/>
              </a:rPr>
              <a:t>A low score, however, does not necessarily mean that the offender is free of drug-related problems. There are other factors which must also be considered, for example, the length of time the person has been using drugs, their age, level of consumption, and other data collected in the survey in order to interpret the DAST scores. </a:t>
            </a:r>
          </a:p>
          <a:p>
            <a:pPr defTabSz="931774">
              <a:defRPr/>
            </a:pPr>
            <a:endParaRPr lang="en-US" sz="1400" dirty="0">
              <a:latin typeface="Tw Cen MT" panose="020B0602020104020603" pitchFamily="34" charset="0"/>
              <a:ea typeface="Calibri" panose="020F0502020204030204" pitchFamily="34" charset="0"/>
              <a:cs typeface="Times New Roman" panose="02020603050405020304" pitchFamily="18" charset="0"/>
            </a:endParaRPr>
          </a:p>
          <a:p>
            <a:pPr defTabSz="931774">
              <a:defRPr/>
            </a:pPr>
            <a:r>
              <a:rPr lang="en-US" sz="1400" dirty="0" smtClean="0">
                <a:latin typeface="Tw Cen MT" panose="020B0602020104020603" pitchFamily="34" charset="0"/>
                <a:ea typeface="Calibri" panose="020F0502020204030204" pitchFamily="34" charset="0"/>
                <a:cs typeface="Times New Roman" panose="02020603050405020304" pitchFamily="18" charset="0"/>
              </a:rPr>
              <a:t>According to the American Society of Addiction Medicine Placement Criteria (ASAM), those </a:t>
            </a:r>
            <a:r>
              <a:rPr lang="en-US" sz="1400" dirty="0" smtClean="0">
                <a:solidFill>
                  <a:srgbClr val="FF0000"/>
                </a:solidFill>
                <a:latin typeface="Tw Cen MT" panose="020B0602020104020603" pitchFamily="34" charset="0"/>
                <a:ea typeface="Calibri" panose="020F0502020204030204" pitchFamily="34" charset="0"/>
                <a:cs typeface="Times New Roman" panose="02020603050405020304" pitchFamily="18" charset="0"/>
              </a:rPr>
              <a:t>offenders with no reported substance abuse problem will require monitoring</a:t>
            </a:r>
            <a:r>
              <a:rPr lang="en-US" sz="1400" dirty="0" smtClean="0">
                <a:latin typeface="Tw Cen MT" panose="020B0602020104020603" pitchFamily="34" charset="0"/>
                <a:ea typeface="Calibri" panose="020F0502020204030204" pitchFamily="34" charset="0"/>
                <a:cs typeface="Times New Roman" panose="02020603050405020304" pitchFamily="18" charset="0"/>
              </a:rPr>
              <a:t>, those 34.3% with </a:t>
            </a:r>
            <a:r>
              <a:rPr lang="en-US" sz="1400" dirty="0" smtClean="0">
                <a:solidFill>
                  <a:srgbClr val="FF0000"/>
                </a:solidFill>
                <a:latin typeface="Tw Cen MT" panose="020B0602020104020603" pitchFamily="34" charset="0"/>
                <a:ea typeface="Calibri" panose="020F0502020204030204" pitchFamily="34" charset="0"/>
                <a:cs typeface="Times New Roman" panose="02020603050405020304" pitchFamily="18" charset="0"/>
              </a:rPr>
              <a:t>a low score will require brief counseling</a:t>
            </a:r>
            <a:r>
              <a:rPr lang="en-US" sz="1400" dirty="0" smtClean="0">
                <a:latin typeface="Tw Cen MT" panose="020B0602020104020603" pitchFamily="34" charset="0"/>
                <a:ea typeface="Calibri" panose="020F0502020204030204" pitchFamily="34" charset="0"/>
                <a:cs typeface="Times New Roman" panose="02020603050405020304" pitchFamily="18" charset="0"/>
              </a:rPr>
              <a:t>, those 24.3% with </a:t>
            </a:r>
            <a:r>
              <a:rPr lang="en-US" sz="1400" dirty="0" smtClean="0">
                <a:solidFill>
                  <a:srgbClr val="FF0000"/>
                </a:solidFill>
                <a:latin typeface="Tw Cen MT" panose="020B0602020104020603" pitchFamily="34" charset="0"/>
                <a:ea typeface="Calibri" panose="020F0502020204030204" pitchFamily="34" charset="0"/>
                <a:cs typeface="Times New Roman" panose="02020603050405020304" pitchFamily="18" charset="0"/>
              </a:rPr>
              <a:t>intermediate scores will require some form of intensive outpatient treatment,</a:t>
            </a:r>
            <a:r>
              <a:rPr lang="en-US" sz="1400" dirty="0" smtClean="0">
                <a:latin typeface="Tw Cen MT" panose="020B0602020104020603" pitchFamily="34" charset="0"/>
                <a:ea typeface="Calibri" panose="020F0502020204030204" pitchFamily="34" charset="0"/>
                <a:cs typeface="Times New Roman" panose="02020603050405020304" pitchFamily="18" charset="0"/>
              </a:rPr>
              <a:t> and those 13.5% and 7.4% respectively, whose scores were in the substantial and </a:t>
            </a:r>
            <a:r>
              <a:rPr lang="en-US" sz="1400" dirty="0" smtClean="0">
                <a:solidFill>
                  <a:srgbClr val="FF0000"/>
                </a:solidFill>
                <a:latin typeface="Tw Cen MT" panose="020B0602020104020603" pitchFamily="34" charset="0"/>
                <a:ea typeface="Calibri" panose="020F0502020204030204" pitchFamily="34" charset="0"/>
                <a:cs typeface="Times New Roman" panose="02020603050405020304" pitchFamily="18" charset="0"/>
              </a:rPr>
              <a:t>severe categories will require intensive treatment.</a:t>
            </a:r>
            <a:endPar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B41404-C1B3-4076-B7A7-102121BE9081}" type="slidenum">
              <a:rPr lang="en-US" smtClean="0"/>
              <a:t>21</a:t>
            </a:fld>
            <a:endParaRPr lang="en-US"/>
          </a:p>
        </p:txBody>
      </p:sp>
    </p:spTree>
    <p:extLst>
      <p:ext uri="{BB962C8B-B14F-4D97-AF65-F5344CB8AC3E}">
        <p14:creationId xmlns:p14="http://schemas.microsoft.com/office/powerpoint/2010/main" val="2246578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1. Our last section of the report discusses: Gang Involvement  </a:t>
            </a:r>
            <a:endParaRPr lang="en-US" sz="1600" dirty="0"/>
          </a:p>
        </p:txBody>
      </p:sp>
      <p:sp>
        <p:nvSpPr>
          <p:cNvPr id="4" name="Slide Number Placeholder 3"/>
          <p:cNvSpPr>
            <a:spLocks noGrp="1"/>
          </p:cNvSpPr>
          <p:nvPr>
            <p:ph type="sldNum" sz="quarter" idx="10"/>
          </p:nvPr>
        </p:nvSpPr>
        <p:spPr/>
        <p:txBody>
          <a:bodyPr/>
          <a:lstStyle/>
          <a:p>
            <a:fld id="{27B41404-C1B3-4076-B7A7-102121BE9081}" type="slidenum">
              <a:rPr lang="en-US" smtClean="0"/>
              <a:t>22</a:t>
            </a:fld>
            <a:endParaRPr lang="en-US"/>
          </a:p>
        </p:txBody>
      </p:sp>
    </p:spTree>
    <p:extLst>
      <p:ext uri="{BB962C8B-B14F-4D97-AF65-F5344CB8AC3E}">
        <p14:creationId xmlns:p14="http://schemas.microsoft.com/office/powerpoint/2010/main" val="2633411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1404-C1B3-4076-B7A7-102121BE9081}" type="slidenum">
              <a:rPr lang="en-US" smtClean="0"/>
              <a:t>23</a:t>
            </a:fld>
            <a:endParaRPr lang="en-US"/>
          </a:p>
        </p:txBody>
      </p:sp>
    </p:spTree>
    <p:extLst>
      <p:ext uri="{BB962C8B-B14F-4D97-AF65-F5344CB8AC3E}">
        <p14:creationId xmlns:p14="http://schemas.microsoft.com/office/powerpoint/2010/main" val="42109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1404-C1B3-4076-B7A7-102121BE9081}" type="slidenum">
              <a:rPr lang="en-US" smtClean="0"/>
              <a:t>3</a:t>
            </a:fld>
            <a:endParaRPr lang="en-US"/>
          </a:p>
        </p:txBody>
      </p:sp>
    </p:spTree>
    <p:extLst>
      <p:ext uri="{BB962C8B-B14F-4D97-AF65-F5344CB8AC3E}">
        <p14:creationId xmlns:p14="http://schemas.microsoft.com/office/powerpoint/2010/main" val="40426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report is broken down into 7 sections which are:</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4</a:t>
            </a:fld>
            <a:endParaRPr lang="en-US"/>
          </a:p>
        </p:txBody>
      </p:sp>
    </p:spTree>
    <p:extLst>
      <p:ext uri="{BB962C8B-B14F-4D97-AF65-F5344CB8AC3E}">
        <p14:creationId xmlns:p14="http://schemas.microsoft.com/office/powerpoint/2010/main" val="309255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The Perception Survey took place in March of this year. </a:t>
            </a:r>
          </a:p>
          <a:p>
            <a:pPr marL="228600" indent="-228600">
              <a:buAutoNum type="arabicPeriod"/>
            </a:pPr>
            <a:endParaRPr lang="en-US" sz="1400" dirty="0" smtClean="0"/>
          </a:p>
          <a:p>
            <a:pPr marL="228600" indent="-228600">
              <a:buAutoNum type="arabicPeriod"/>
            </a:pPr>
            <a:r>
              <a:rPr lang="en-US" sz="1400" dirty="0" smtClean="0"/>
              <a:t>Of the 501 that were sampled…</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5</a:t>
            </a:fld>
            <a:endParaRPr lang="en-US"/>
          </a:p>
        </p:txBody>
      </p:sp>
    </p:spTree>
    <p:extLst>
      <p:ext uri="{BB962C8B-B14F-4D97-AF65-F5344CB8AC3E}">
        <p14:creationId xmlns:p14="http://schemas.microsoft.com/office/powerpoint/2010/main" val="349302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The first section of the questions were focused on the public’s concern and awareness. </a:t>
            </a:r>
          </a:p>
          <a:p>
            <a:pPr marL="228600" indent="-228600">
              <a:buAutoNum type="arabicPeriod"/>
            </a:pPr>
            <a:endParaRPr lang="en-US" sz="1400" dirty="0" smtClean="0"/>
          </a:p>
          <a:p>
            <a:pPr marL="228600" indent="-228600">
              <a:buAutoNum type="arabicPeriod"/>
            </a:pPr>
            <a:r>
              <a:rPr lang="en-US" sz="1400" dirty="0" smtClean="0"/>
              <a:t>Majority expressed that they were very concerned about drug and alcohol abuse in the community.</a:t>
            </a:r>
            <a:r>
              <a:rPr lang="en-US" sz="1400" baseline="0" dirty="0" smtClean="0"/>
              <a:t> </a:t>
            </a:r>
          </a:p>
          <a:p>
            <a:pPr marL="228600" indent="-228600">
              <a:buAutoNum type="arabicPeriod"/>
            </a:pPr>
            <a:endParaRPr lang="en-US" sz="1400" baseline="0" dirty="0" smtClean="0"/>
          </a:p>
          <a:p>
            <a:pPr marL="228600" indent="-228600">
              <a:buAutoNum type="arabicPeriod"/>
            </a:pPr>
            <a:r>
              <a:rPr lang="en-US" sz="1400" dirty="0" smtClean="0"/>
              <a:t>With alcohol perceived as the most abused/misused drug in Bermuda and marijuana being one of the top two substances used by most age groups. </a:t>
            </a:r>
          </a:p>
          <a:p>
            <a:pPr marL="228600" indent="-228600">
              <a:buAutoNum type="arabicPeriod"/>
            </a:pPr>
            <a:endParaRPr lang="en-US" sz="1400" dirty="0" smtClean="0"/>
          </a:p>
          <a:p>
            <a:pPr marL="228600" indent="-228600">
              <a:buAutoNum type="arabicPeriod"/>
            </a:pPr>
            <a:r>
              <a:rPr lang="en-US" sz="1400" baseline="0" dirty="0" smtClean="0"/>
              <a:t>Even</a:t>
            </a:r>
            <a:r>
              <a:rPr lang="en-US" sz="1400" dirty="0" smtClean="0"/>
              <a:t> though the majority of the population knew users there was a growing support for …</a:t>
            </a:r>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27B41404-C1B3-4076-B7A7-102121BE9081}" type="slidenum">
              <a:rPr lang="en-US" smtClean="0"/>
              <a:t>6</a:t>
            </a:fld>
            <a:endParaRPr lang="en-US"/>
          </a:p>
        </p:txBody>
      </p:sp>
    </p:spTree>
    <p:extLst>
      <p:ext uri="{BB962C8B-B14F-4D97-AF65-F5344CB8AC3E}">
        <p14:creationId xmlns:p14="http://schemas.microsoft.com/office/powerpoint/2010/main" val="401535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relation to social and retail availability the population felt that alcohol was the easiest to access whilst ecstasy was noted to be the most difficult.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7</a:t>
            </a:fld>
            <a:endParaRPr lang="en-US"/>
          </a:p>
        </p:txBody>
      </p:sp>
    </p:spTree>
    <p:extLst>
      <p:ext uri="{BB962C8B-B14F-4D97-AF65-F5344CB8AC3E}">
        <p14:creationId xmlns:p14="http://schemas.microsoft.com/office/powerpoint/2010/main" val="411990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With the high number of road fatalities linked to drink driving or under the influence of another substance, nearly all persons were in support of more sever legal penalties for drink driving. </a:t>
            </a:r>
          </a:p>
          <a:p>
            <a:endParaRPr lang="en-US" sz="1400" dirty="0" smtClean="0"/>
          </a:p>
          <a:p>
            <a:pPr marL="228600" indent="-228600">
              <a:buAutoNum type="arabicPeriod"/>
            </a:pPr>
            <a:r>
              <a:rPr lang="en-US" sz="1400" dirty="0" smtClean="0"/>
              <a:t>These next two were open ended questions which allowed respondents to answer more freely. </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8</a:t>
            </a:fld>
            <a:endParaRPr lang="en-US"/>
          </a:p>
        </p:txBody>
      </p:sp>
    </p:spTree>
    <p:extLst>
      <p:ext uri="{BB962C8B-B14F-4D97-AF65-F5344CB8AC3E}">
        <p14:creationId xmlns:p14="http://schemas.microsoft.com/office/powerpoint/2010/main" val="146108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400" dirty="0" smtClean="0"/>
              <a:t>Open ended questions</a:t>
            </a:r>
          </a:p>
          <a:p>
            <a:pPr marL="228600" indent="-228600">
              <a:buAutoNum type="arabicPeriod"/>
            </a:pPr>
            <a:endParaRPr lang="en-US" sz="1400" dirty="0" smtClean="0"/>
          </a:p>
          <a:p>
            <a:pPr marL="228600" indent="-228600">
              <a:buAutoNum type="arabicPeriod"/>
            </a:pPr>
            <a:r>
              <a:rPr lang="en-US" sz="1400" dirty="0" smtClean="0"/>
              <a:t>There is a need for…</a:t>
            </a:r>
            <a:endParaRPr lang="en-US" sz="1400" dirty="0"/>
          </a:p>
        </p:txBody>
      </p:sp>
      <p:sp>
        <p:nvSpPr>
          <p:cNvPr id="4" name="Slide Number Placeholder 3"/>
          <p:cNvSpPr>
            <a:spLocks noGrp="1"/>
          </p:cNvSpPr>
          <p:nvPr>
            <p:ph type="sldNum" sz="quarter" idx="10"/>
          </p:nvPr>
        </p:nvSpPr>
        <p:spPr/>
        <p:txBody>
          <a:bodyPr/>
          <a:lstStyle/>
          <a:p>
            <a:fld id="{27B41404-C1B3-4076-B7A7-102121BE9081}" type="slidenum">
              <a:rPr lang="en-US" smtClean="0"/>
              <a:t>9</a:t>
            </a:fld>
            <a:endParaRPr lang="en-US"/>
          </a:p>
        </p:txBody>
      </p:sp>
    </p:spTree>
    <p:extLst>
      <p:ext uri="{BB962C8B-B14F-4D97-AF65-F5344CB8AC3E}">
        <p14:creationId xmlns:p14="http://schemas.microsoft.com/office/powerpoint/2010/main" val="92217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E5D16-2861-4DDF-ABD3-F9014C5CDF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215942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E5D16-2861-4DDF-ABD3-F9014C5CDF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42108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E5D16-2861-4DDF-ABD3-F9014C5CDF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253924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E5D16-2861-4DDF-ABD3-F9014C5CDF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41499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E5D16-2861-4DDF-ABD3-F9014C5CDF09}"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217019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E5D16-2861-4DDF-ABD3-F9014C5CDF09}"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315611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E5D16-2861-4DDF-ABD3-F9014C5CDF09}"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271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E5D16-2861-4DDF-ABD3-F9014C5CDF09}"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402119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E5D16-2861-4DDF-ABD3-F9014C5CDF09}"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189875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E5D16-2861-4DDF-ABD3-F9014C5CDF09}"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6036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E5D16-2861-4DDF-ABD3-F9014C5CDF09}"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029AB-4490-41E0-A7C0-D6921FFC09D6}" type="slidenum">
              <a:rPr lang="en-US" smtClean="0"/>
              <a:t>‹#›</a:t>
            </a:fld>
            <a:endParaRPr lang="en-US"/>
          </a:p>
        </p:txBody>
      </p:sp>
    </p:spTree>
    <p:extLst>
      <p:ext uri="{BB962C8B-B14F-4D97-AF65-F5344CB8AC3E}">
        <p14:creationId xmlns:p14="http://schemas.microsoft.com/office/powerpoint/2010/main" val="328779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E5D16-2861-4DDF-ABD3-F9014C5CDF09}" type="datetimeFigureOut">
              <a:rPr lang="en-US" smtClean="0"/>
              <a:t>10/2/2018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029AB-4490-41E0-A7C0-D6921FFC09D6}" type="slidenum">
              <a:rPr lang="en-US" smtClean="0"/>
              <a:t>‹#›</a:t>
            </a:fld>
            <a:endParaRPr lang="en-US"/>
          </a:p>
        </p:txBody>
      </p:sp>
    </p:spTree>
    <p:extLst>
      <p:ext uri="{BB962C8B-B14F-4D97-AF65-F5344CB8AC3E}">
        <p14:creationId xmlns:p14="http://schemas.microsoft.com/office/powerpoint/2010/main" val="46720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chart" Target="../charts/chart1.xml"/><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11" name="Title 1"/>
          <p:cNvSpPr txBox="1">
            <a:spLocks/>
          </p:cNvSpPr>
          <p:nvPr/>
        </p:nvSpPr>
        <p:spPr>
          <a:xfrm>
            <a:off x="0" y="-200374"/>
            <a:ext cx="12192000" cy="2057400"/>
          </a:xfrm>
          <a:prstGeom prst="rect">
            <a:avLst/>
          </a:prstGeom>
        </p:spPr>
        <p:txBody>
          <a:bodyPr vert="horz" lIns="91440" tIns="45720" rIns="91440" bIns="45720" rtlCol="0" anchor="ctr">
            <a:noAutofit/>
          </a:bodyPr>
          <a:lstStyle/>
          <a:p>
            <a:pPr algn="ctr">
              <a:spcBef>
                <a:spcPct val="0"/>
              </a:spcBef>
              <a:defRPr/>
            </a:pPr>
            <a:r>
              <a:rPr lang="en-US" sz="4000" b="1" dirty="0" smtClean="0">
                <a:effectLst>
                  <a:outerShdw blurRad="38100" dist="38100" dir="2700000" algn="tl">
                    <a:srgbClr val="000000">
                      <a:alpha val="43137"/>
                    </a:srgbClr>
                  </a:outerShdw>
                </a:effectLst>
                <a:latin typeface="Gill Sans MT" pitchFamily="34" charset="0"/>
                <a:ea typeface="+mj-ea"/>
                <a:cs typeface="+mj-cs"/>
              </a:rPr>
              <a:t>2018 </a:t>
            </a:r>
            <a:r>
              <a:rPr lang="en-US" sz="4000" b="1" dirty="0">
                <a:effectLst>
                  <a:outerShdw blurRad="38100" dist="38100" dir="2700000" algn="tl">
                    <a:srgbClr val="000000">
                      <a:alpha val="43137"/>
                    </a:srgbClr>
                  </a:outerShdw>
                </a:effectLst>
                <a:latin typeface="Gill Sans MT" pitchFamily="34" charset="0"/>
                <a:ea typeface="+mj-ea"/>
                <a:cs typeface="+mj-cs"/>
              </a:rPr>
              <a:t>ANNUAL MEETING OF THE </a:t>
            </a:r>
            <a:br>
              <a:rPr lang="en-US" sz="4000" b="1" dirty="0">
                <a:effectLst>
                  <a:outerShdw blurRad="38100" dist="38100" dir="2700000" algn="tl">
                    <a:srgbClr val="000000">
                      <a:alpha val="43137"/>
                    </a:srgbClr>
                  </a:outerShdw>
                </a:effectLst>
                <a:latin typeface="Gill Sans MT" pitchFamily="34" charset="0"/>
                <a:ea typeface="+mj-ea"/>
                <a:cs typeface="+mj-cs"/>
              </a:rPr>
            </a:br>
            <a:r>
              <a:rPr lang="en-US" sz="4000" b="1" dirty="0">
                <a:effectLst>
                  <a:outerShdw blurRad="38100" dist="38100" dir="2700000" algn="tl">
                    <a:srgbClr val="000000">
                      <a:alpha val="43137"/>
                    </a:srgbClr>
                  </a:outerShdw>
                </a:effectLst>
                <a:latin typeface="Gill Sans MT" pitchFamily="34" charset="0"/>
                <a:ea typeface="+mj-ea"/>
                <a:cs typeface="+mj-cs"/>
              </a:rPr>
              <a:t>BERMUDA DRUG INFORMATION NETWORK</a:t>
            </a:r>
          </a:p>
        </p:txBody>
      </p:sp>
      <p:sp>
        <p:nvSpPr>
          <p:cNvPr id="12" name="Title 1"/>
          <p:cNvSpPr>
            <a:spLocks noGrp="1"/>
          </p:cNvSpPr>
          <p:nvPr>
            <p:ph type="ctrTitle"/>
          </p:nvPr>
        </p:nvSpPr>
        <p:spPr>
          <a:xfrm>
            <a:off x="3323065" y="2272415"/>
            <a:ext cx="8516010" cy="1314914"/>
          </a:xfrm>
        </p:spPr>
        <p:txBody>
          <a:bodyPr>
            <a:noAutofit/>
          </a:bodyPr>
          <a:lstStyle/>
          <a:p>
            <a:pPr algn="r"/>
            <a:r>
              <a:rPr lang="en-US" sz="4400" b="1" dirty="0" smtClean="0">
                <a:latin typeface="Gill Sans MT" pitchFamily="34" charset="0"/>
              </a:rPr>
              <a:t>Update </a:t>
            </a:r>
            <a:r>
              <a:rPr lang="en-US" sz="4400" b="1" dirty="0">
                <a:latin typeface="Gill Sans MT" pitchFamily="34" charset="0"/>
              </a:rPr>
              <a:t>on the </a:t>
            </a:r>
            <a:br>
              <a:rPr lang="en-US" sz="4400" b="1" dirty="0">
                <a:latin typeface="Gill Sans MT" pitchFamily="34" charset="0"/>
              </a:rPr>
            </a:br>
            <a:r>
              <a:rPr lang="en-US" sz="4400" b="1" dirty="0" smtClean="0">
                <a:latin typeface="Gill Sans MT" pitchFamily="34" charset="0"/>
              </a:rPr>
              <a:t>DNDC’s Survey Initiatives</a:t>
            </a:r>
            <a:endParaRPr lang="en-US" sz="2800" dirty="0"/>
          </a:p>
        </p:txBody>
      </p:sp>
      <p:sp>
        <p:nvSpPr>
          <p:cNvPr id="13" name="Subtitle 2"/>
          <p:cNvSpPr>
            <a:spLocks noGrp="1"/>
          </p:cNvSpPr>
          <p:nvPr>
            <p:ph type="subTitle" idx="1"/>
          </p:nvPr>
        </p:nvSpPr>
        <p:spPr>
          <a:xfrm>
            <a:off x="6080849" y="3587329"/>
            <a:ext cx="5758226" cy="2566737"/>
          </a:xfrm>
        </p:spPr>
        <p:txBody>
          <a:bodyPr>
            <a:noAutofit/>
          </a:bodyPr>
          <a:lstStyle/>
          <a:p>
            <a:pPr algn="r"/>
            <a:r>
              <a:rPr lang="en-US" sz="2000" b="1" dirty="0" smtClean="0">
                <a:solidFill>
                  <a:srgbClr val="14ADAF"/>
                </a:solidFill>
                <a:latin typeface="Gill Sans MT" panose="020B0502020104020203" pitchFamily="34" charset="0"/>
              </a:rPr>
              <a:t>Stephanie Tankard</a:t>
            </a:r>
            <a:endParaRPr lang="en-US" sz="2000" b="1" dirty="0">
              <a:solidFill>
                <a:srgbClr val="14ADAF"/>
              </a:solidFill>
              <a:latin typeface="Gill Sans MT" panose="020B0502020104020203" pitchFamily="34" charset="0"/>
            </a:endParaRPr>
          </a:p>
          <a:p>
            <a:pPr algn="r"/>
            <a:r>
              <a:rPr lang="en-US" sz="2000" b="1" i="1" dirty="0" smtClean="0">
                <a:solidFill>
                  <a:srgbClr val="14ADAF"/>
                </a:solidFill>
                <a:latin typeface="Gill Sans MT" panose="020B0502020104020203" pitchFamily="34" charset="0"/>
              </a:rPr>
              <a:t>Research Officer</a:t>
            </a:r>
            <a:endParaRPr lang="en-US" sz="2000" b="1" i="1" dirty="0">
              <a:solidFill>
                <a:srgbClr val="14ADAF"/>
              </a:solidFill>
              <a:latin typeface="Gill Sans MT" panose="020B0502020104020203" pitchFamily="34" charset="0"/>
            </a:endParaRPr>
          </a:p>
          <a:p>
            <a:pPr algn="r"/>
            <a:r>
              <a:rPr lang="en-US" sz="2000" b="1" i="1" dirty="0" smtClean="0">
                <a:solidFill>
                  <a:srgbClr val="14ADAF"/>
                </a:solidFill>
                <a:latin typeface="Gill Sans MT" panose="020B0502020104020203" pitchFamily="34" charset="0"/>
              </a:rPr>
              <a:t>DNDC</a:t>
            </a:r>
            <a:endParaRPr lang="en-US" sz="2000" b="1" i="1" dirty="0">
              <a:solidFill>
                <a:srgbClr val="14ADAF"/>
              </a:solidFill>
              <a:latin typeface="Gill Sans MT" panose="020B0502020104020203" pitchFamily="34" charset="0"/>
            </a:endParaRPr>
          </a:p>
          <a:p>
            <a:pPr algn="r"/>
            <a:endParaRPr lang="en-US" sz="1600" b="1" dirty="0">
              <a:latin typeface="Gill Sans MT" panose="020B0502020104020203" pitchFamily="34" charset="0"/>
            </a:endParaRPr>
          </a:p>
          <a:p>
            <a:pPr algn="r"/>
            <a:r>
              <a:rPr lang="en-US" sz="1600" b="1" dirty="0" smtClean="0">
                <a:latin typeface="Gill Sans MT" panose="020B0502020104020203" pitchFamily="34" charset="0"/>
              </a:rPr>
              <a:t>Princess Victoria Room</a:t>
            </a:r>
            <a:endParaRPr lang="en-US" sz="1600" b="1" dirty="0">
              <a:latin typeface="Gill Sans MT" panose="020B0502020104020203" pitchFamily="34" charset="0"/>
            </a:endParaRPr>
          </a:p>
          <a:p>
            <a:pPr algn="r"/>
            <a:r>
              <a:rPr lang="en-US" sz="1600" b="1" dirty="0" smtClean="0">
                <a:latin typeface="Gill Sans MT" panose="020B0502020104020203" pitchFamily="34" charset="0"/>
              </a:rPr>
              <a:t>Hamilton </a:t>
            </a:r>
            <a:r>
              <a:rPr lang="en-US" sz="1600" b="1" dirty="0" smtClean="0">
                <a:latin typeface="Gill Sans MT" panose="020B0502020104020203" pitchFamily="34" charset="0"/>
              </a:rPr>
              <a:t>Princess </a:t>
            </a:r>
            <a:r>
              <a:rPr lang="en-US" sz="1600" b="1" dirty="0">
                <a:latin typeface="Gill Sans MT" panose="020B0502020104020203" pitchFamily="34" charset="0"/>
              </a:rPr>
              <a:t>Hotel</a:t>
            </a:r>
          </a:p>
          <a:p>
            <a:pPr algn="r"/>
            <a:r>
              <a:rPr lang="en-US" sz="1600" b="1" dirty="0" smtClean="0">
                <a:latin typeface="Gill Sans MT" panose="020B0502020104020203" pitchFamily="34" charset="0"/>
              </a:rPr>
              <a:t>18</a:t>
            </a:r>
            <a:r>
              <a:rPr lang="en-US" sz="1600" b="1" baseline="30000" dirty="0" smtClean="0">
                <a:latin typeface="Gill Sans MT" panose="020B0502020104020203" pitchFamily="34" charset="0"/>
              </a:rPr>
              <a:t>th</a:t>
            </a:r>
            <a:r>
              <a:rPr lang="en-US" sz="1600" b="1" dirty="0" smtClean="0">
                <a:latin typeface="Gill Sans MT" panose="020B0502020104020203" pitchFamily="34" charset="0"/>
              </a:rPr>
              <a:t> </a:t>
            </a:r>
            <a:r>
              <a:rPr lang="en-US" sz="1600" b="1" dirty="0">
                <a:latin typeface="Gill Sans MT" panose="020B0502020104020203" pitchFamily="34" charset="0"/>
              </a:rPr>
              <a:t>&amp; </a:t>
            </a:r>
            <a:r>
              <a:rPr lang="en-US" sz="1600" b="1" dirty="0" smtClean="0">
                <a:latin typeface="Gill Sans MT" panose="020B0502020104020203" pitchFamily="34" charset="0"/>
              </a:rPr>
              <a:t>19</a:t>
            </a:r>
            <a:r>
              <a:rPr lang="en-US" sz="1600" b="1" baseline="30000" dirty="0" smtClean="0">
                <a:latin typeface="Gill Sans MT" panose="020B0502020104020203" pitchFamily="34" charset="0"/>
              </a:rPr>
              <a:t>th</a:t>
            </a:r>
            <a:r>
              <a:rPr lang="en-US" sz="1600" b="1" dirty="0">
                <a:latin typeface="Gill Sans MT" panose="020B0502020104020203" pitchFamily="34" charset="0"/>
              </a:rPr>
              <a:t>, October </a:t>
            </a:r>
            <a:r>
              <a:rPr lang="en-US" sz="1600" b="1" dirty="0" smtClean="0">
                <a:latin typeface="Gill Sans MT" panose="020B0502020104020203" pitchFamily="34" charset="0"/>
              </a:rPr>
              <a:t>2018</a:t>
            </a:r>
            <a:endParaRPr lang="en-US" sz="1550" b="1" i="1" dirty="0">
              <a:latin typeface="Gill Sans MT" panose="020B0502020104020203" pitchFamily="34" charset="0"/>
            </a:endParaRPr>
          </a:p>
        </p:txBody>
      </p:sp>
    </p:spTree>
    <p:extLst>
      <p:ext uri="{BB962C8B-B14F-4D97-AF65-F5344CB8AC3E}">
        <p14:creationId xmlns:p14="http://schemas.microsoft.com/office/powerpoint/2010/main" val="3250921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956626" y="286477"/>
            <a:ext cx="8303740" cy="769441"/>
          </a:xfrm>
          <a:prstGeom prst="rect">
            <a:avLst/>
          </a:prstGeom>
          <a:noFill/>
        </p:spPr>
        <p:txBody>
          <a:bodyPr wrap="square" rtlCol="0">
            <a:spAutoFit/>
          </a:bodyPr>
          <a:lstStyle/>
          <a:p>
            <a:r>
              <a:rPr lang="en-US" sz="4400" dirty="0"/>
              <a:t>SUBSTANCE ABUSE-TREATMENT</a:t>
            </a:r>
          </a:p>
        </p:txBody>
      </p:sp>
      <p:graphicFrame>
        <p:nvGraphicFramePr>
          <p:cNvPr id="5" name="Diagram 4"/>
          <p:cNvGraphicFramePr/>
          <p:nvPr>
            <p:extLst>
              <p:ext uri="{D42A27DB-BD31-4B8C-83A1-F6EECF244321}">
                <p14:modId xmlns:p14="http://schemas.microsoft.com/office/powerpoint/2010/main" val="3711387855"/>
              </p:ext>
            </p:extLst>
          </p:nvPr>
        </p:nvGraphicFramePr>
        <p:xfrm>
          <a:off x="591671" y="1577787"/>
          <a:ext cx="5183978" cy="4964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3100423210"/>
              </p:ext>
            </p:extLst>
          </p:nvPr>
        </p:nvGraphicFramePr>
        <p:xfrm>
          <a:off x="6618514" y="2006081"/>
          <a:ext cx="4960776" cy="4739951"/>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p:cNvSpPr txBox="1"/>
          <p:nvPr/>
        </p:nvSpPr>
        <p:spPr>
          <a:xfrm>
            <a:off x="6618514" y="1577787"/>
            <a:ext cx="5268686" cy="400110"/>
          </a:xfrm>
          <a:prstGeom prst="rect">
            <a:avLst/>
          </a:prstGeom>
          <a:noFill/>
        </p:spPr>
        <p:txBody>
          <a:bodyPr wrap="square" rtlCol="0">
            <a:spAutoFit/>
          </a:bodyPr>
          <a:lstStyle/>
          <a:p>
            <a:pPr algn="ctr"/>
            <a:r>
              <a:rPr lang="en-US" sz="2000" b="1" dirty="0" smtClean="0"/>
              <a:t>Referring Someone Who Needs Treatment (%) </a:t>
            </a:r>
            <a:endParaRPr lang="en-US" sz="2000" b="1" dirty="0"/>
          </a:p>
        </p:txBody>
      </p:sp>
    </p:spTree>
    <p:extLst>
      <p:ext uri="{BB962C8B-B14F-4D97-AF65-F5344CB8AC3E}">
        <p14:creationId xmlns:p14="http://schemas.microsoft.com/office/powerpoint/2010/main" val="2617914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888260" y="252293"/>
            <a:ext cx="8303740" cy="769441"/>
          </a:xfrm>
          <a:prstGeom prst="rect">
            <a:avLst/>
          </a:prstGeom>
          <a:noFill/>
        </p:spPr>
        <p:txBody>
          <a:bodyPr wrap="square" rtlCol="0">
            <a:spAutoFit/>
          </a:bodyPr>
          <a:lstStyle/>
          <a:p>
            <a:r>
              <a:rPr lang="en-US" sz="4400" dirty="0"/>
              <a:t>SUBSTANCE </a:t>
            </a:r>
            <a:r>
              <a:rPr lang="en-US" sz="4400" dirty="0" smtClean="0"/>
              <a:t>ABUSE-PREVENTION</a:t>
            </a:r>
            <a:endParaRPr lang="en-US" sz="4400" dirty="0"/>
          </a:p>
        </p:txBody>
      </p:sp>
      <p:graphicFrame>
        <p:nvGraphicFramePr>
          <p:cNvPr id="6" name="Diagram 5"/>
          <p:cNvGraphicFramePr/>
          <p:nvPr>
            <p:extLst>
              <p:ext uri="{D42A27DB-BD31-4B8C-83A1-F6EECF244321}">
                <p14:modId xmlns:p14="http://schemas.microsoft.com/office/powerpoint/2010/main" val="4267904655"/>
              </p:ext>
            </p:extLst>
          </p:nvPr>
        </p:nvGraphicFramePr>
        <p:xfrm>
          <a:off x="205273" y="1577787"/>
          <a:ext cx="11405005" cy="4964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331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a:srcRect l="15169" t="14474" r="50777" b="7327"/>
          <a:stretch/>
        </p:blipFill>
        <p:spPr>
          <a:xfrm>
            <a:off x="57665" y="1489665"/>
            <a:ext cx="3851189" cy="5290076"/>
          </a:xfrm>
          <a:prstGeom prst="rect">
            <a:avLst/>
          </a:prstGeom>
        </p:spPr>
      </p:pic>
      <p:grpSp>
        <p:nvGrpSpPr>
          <p:cNvPr id="5" name="Group 4"/>
          <p:cNvGrpSpPr/>
          <p:nvPr/>
        </p:nvGrpSpPr>
        <p:grpSpPr>
          <a:xfrm>
            <a:off x="3921214" y="1514667"/>
            <a:ext cx="5115698" cy="594219"/>
            <a:chOff x="3966698" y="162407"/>
            <a:chExt cx="7051908" cy="1279858"/>
          </a:xfrm>
        </p:grpSpPr>
        <p:sp>
          <p:nvSpPr>
            <p:cNvPr id="7" name="Round Same Side Corner Rectangle 6"/>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Demographic Characteristics</a:t>
              </a:r>
              <a:endParaRPr lang="en-US" sz="2100" kern="1200" dirty="0">
                <a:solidFill>
                  <a:schemeClr val="tx1"/>
                </a:solidFill>
                <a:latin typeface="Gill Sans MT" panose="020B0502020104020203" pitchFamily="34" charset="0"/>
              </a:endParaRPr>
            </a:p>
          </p:txBody>
        </p:sp>
      </p:grpSp>
      <p:grpSp>
        <p:nvGrpSpPr>
          <p:cNvPr id="10" name="Group 9"/>
          <p:cNvGrpSpPr/>
          <p:nvPr/>
        </p:nvGrpSpPr>
        <p:grpSpPr>
          <a:xfrm>
            <a:off x="3908854" y="2203637"/>
            <a:ext cx="5115698" cy="512129"/>
            <a:chOff x="3966698" y="162407"/>
            <a:chExt cx="7051908" cy="1279858"/>
          </a:xfrm>
        </p:grpSpPr>
        <p:sp>
          <p:nvSpPr>
            <p:cNvPr id="11" name="Round Same Side Corner Rectangle 10"/>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3966698" y="224884"/>
              <a:ext cx="6989430" cy="1154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Drug Use and Drug Screening</a:t>
              </a:r>
              <a:endParaRPr lang="en-US" sz="2100" kern="1200" dirty="0">
                <a:solidFill>
                  <a:schemeClr val="tx1"/>
                </a:solidFill>
                <a:latin typeface="Gill Sans MT" panose="020B0502020104020203" pitchFamily="34" charset="0"/>
              </a:endParaRPr>
            </a:p>
          </p:txBody>
        </p:sp>
      </p:grpSp>
      <p:grpSp>
        <p:nvGrpSpPr>
          <p:cNvPr id="13" name="Group 12"/>
          <p:cNvGrpSpPr/>
          <p:nvPr/>
        </p:nvGrpSpPr>
        <p:grpSpPr>
          <a:xfrm>
            <a:off x="3921213" y="2824571"/>
            <a:ext cx="5115698" cy="724191"/>
            <a:chOff x="3966698" y="162407"/>
            <a:chExt cx="7051908" cy="1279858"/>
          </a:xfrm>
        </p:grpSpPr>
        <p:sp>
          <p:nvSpPr>
            <p:cNvPr id="14" name="Round Same Side Corner Rectangle 13"/>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Mental Health, Drug Overdose and Substance Abuse Treatment</a:t>
              </a:r>
              <a:endParaRPr lang="en-US" sz="2100" kern="1200" dirty="0">
                <a:solidFill>
                  <a:schemeClr val="tx1"/>
                </a:solidFill>
                <a:latin typeface="Gill Sans MT" panose="020B0502020104020203" pitchFamily="34" charset="0"/>
              </a:endParaRPr>
            </a:p>
          </p:txBody>
        </p:sp>
      </p:grpSp>
      <p:grpSp>
        <p:nvGrpSpPr>
          <p:cNvPr id="16" name="Group 15"/>
          <p:cNvGrpSpPr/>
          <p:nvPr/>
        </p:nvGrpSpPr>
        <p:grpSpPr>
          <a:xfrm>
            <a:off x="3921213" y="3646074"/>
            <a:ext cx="5115698" cy="512129"/>
            <a:chOff x="3966698" y="162407"/>
            <a:chExt cx="7051908" cy="1279858"/>
          </a:xfrm>
        </p:grpSpPr>
        <p:sp>
          <p:nvSpPr>
            <p:cNvPr id="17" name="Round Same Side Corner Rectangle 16"/>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Criminal Record</a:t>
              </a:r>
              <a:endParaRPr lang="en-US" sz="2100" kern="1200" dirty="0">
                <a:solidFill>
                  <a:schemeClr val="tx1"/>
                </a:solidFill>
                <a:latin typeface="Gill Sans MT" panose="020B0502020104020203" pitchFamily="34" charset="0"/>
              </a:endParaRPr>
            </a:p>
          </p:txBody>
        </p:sp>
      </p:grpSp>
      <p:grpSp>
        <p:nvGrpSpPr>
          <p:cNvPr id="19" name="Group 18"/>
          <p:cNvGrpSpPr/>
          <p:nvPr/>
        </p:nvGrpSpPr>
        <p:grpSpPr>
          <a:xfrm>
            <a:off x="3921213" y="4265219"/>
            <a:ext cx="5115698" cy="637471"/>
            <a:chOff x="3966698" y="162407"/>
            <a:chExt cx="7051908" cy="1279858"/>
          </a:xfrm>
        </p:grpSpPr>
        <p:sp>
          <p:nvSpPr>
            <p:cNvPr id="20" name="Round Same Side Corner Rectangle 19"/>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HIV/AIDS and Hepatitis B Status and Abuse History</a:t>
              </a:r>
              <a:endParaRPr lang="en-US" sz="2100" kern="1200" dirty="0">
                <a:solidFill>
                  <a:schemeClr val="tx1"/>
                </a:solidFill>
                <a:latin typeface="Gill Sans MT" panose="020B0502020104020203" pitchFamily="34" charset="0"/>
              </a:endParaRPr>
            </a:p>
          </p:txBody>
        </p:sp>
      </p:grpSp>
      <p:grpSp>
        <p:nvGrpSpPr>
          <p:cNvPr id="22" name="Group 21"/>
          <p:cNvGrpSpPr/>
          <p:nvPr/>
        </p:nvGrpSpPr>
        <p:grpSpPr>
          <a:xfrm>
            <a:off x="3908854" y="5012703"/>
            <a:ext cx="5115698" cy="512129"/>
            <a:chOff x="3966698" y="162407"/>
            <a:chExt cx="7051908" cy="1279858"/>
          </a:xfrm>
        </p:grpSpPr>
        <p:sp>
          <p:nvSpPr>
            <p:cNvPr id="23" name="Round Same Side Corner Rectangle 22"/>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Drug Prices </a:t>
              </a:r>
              <a:endParaRPr lang="en-US" sz="2100" kern="1200" dirty="0">
                <a:solidFill>
                  <a:schemeClr val="tx1"/>
                </a:solidFill>
                <a:latin typeface="Gill Sans MT" panose="020B0502020104020203" pitchFamily="34" charset="0"/>
              </a:endParaRPr>
            </a:p>
          </p:txBody>
        </p:sp>
      </p:grpSp>
      <p:grpSp>
        <p:nvGrpSpPr>
          <p:cNvPr id="25" name="Group 24"/>
          <p:cNvGrpSpPr/>
          <p:nvPr/>
        </p:nvGrpSpPr>
        <p:grpSpPr>
          <a:xfrm>
            <a:off x="3908853" y="5638152"/>
            <a:ext cx="5115699" cy="512129"/>
            <a:chOff x="3966698" y="162408"/>
            <a:chExt cx="7051909" cy="1279859"/>
          </a:xfrm>
        </p:grpSpPr>
        <p:sp>
          <p:nvSpPr>
            <p:cNvPr id="26" name="Round Same Side Corner Rectangle 25"/>
            <p:cNvSpPr/>
            <p:nvPr/>
          </p:nvSpPr>
          <p:spPr>
            <a:xfrm rot="5400000">
              <a:off x="6852723" y="-2723616"/>
              <a:ext cx="1279859"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Drug Abuse Screening Test (DAST)</a:t>
              </a:r>
              <a:endParaRPr lang="en-US" sz="2100" kern="1200" dirty="0">
                <a:solidFill>
                  <a:schemeClr val="tx1"/>
                </a:solidFill>
                <a:latin typeface="Gill Sans MT" panose="020B0502020104020203" pitchFamily="34" charset="0"/>
              </a:endParaRPr>
            </a:p>
          </p:txBody>
        </p:sp>
      </p:grpSp>
      <p:grpSp>
        <p:nvGrpSpPr>
          <p:cNvPr id="28" name="Group 27"/>
          <p:cNvGrpSpPr/>
          <p:nvPr/>
        </p:nvGrpSpPr>
        <p:grpSpPr>
          <a:xfrm>
            <a:off x="3921213" y="6267612"/>
            <a:ext cx="5115698" cy="512129"/>
            <a:chOff x="3966698" y="162407"/>
            <a:chExt cx="7051908" cy="1279858"/>
          </a:xfrm>
        </p:grpSpPr>
        <p:sp>
          <p:nvSpPr>
            <p:cNvPr id="29" name="Round Same Side Corner Rectangle 28"/>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Gang Involvement </a:t>
              </a:r>
              <a:endParaRPr lang="en-US" sz="2100" kern="1200" dirty="0">
                <a:solidFill>
                  <a:schemeClr val="tx1"/>
                </a:solidFill>
                <a:latin typeface="Gill Sans MT" panose="020B0502020104020203" pitchFamily="34" charset="0"/>
              </a:endParaRPr>
            </a:p>
          </p:txBody>
        </p:sp>
      </p:grpSp>
      <p:sp>
        <p:nvSpPr>
          <p:cNvPr id="31" name="TextBox 30"/>
          <p:cNvSpPr txBox="1"/>
          <p:nvPr/>
        </p:nvSpPr>
        <p:spPr>
          <a:xfrm>
            <a:off x="3921213" y="269464"/>
            <a:ext cx="8303740" cy="769441"/>
          </a:xfrm>
          <a:prstGeom prst="rect">
            <a:avLst/>
          </a:prstGeom>
          <a:noFill/>
        </p:spPr>
        <p:txBody>
          <a:bodyPr wrap="square" rtlCol="0">
            <a:spAutoFit/>
          </a:bodyPr>
          <a:lstStyle/>
          <a:p>
            <a:r>
              <a:rPr lang="en-US" sz="4400" dirty="0" smtClean="0"/>
              <a:t>SURVEY DESIGN</a:t>
            </a:r>
            <a:endParaRPr lang="en-US" sz="4400" dirty="0"/>
          </a:p>
        </p:txBody>
      </p:sp>
    </p:spTree>
    <p:extLst>
      <p:ext uri="{BB962C8B-B14F-4D97-AF65-F5344CB8AC3E}">
        <p14:creationId xmlns:p14="http://schemas.microsoft.com/office/powerpoint/2010/main" val="985935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546"/>
            <a:ext cx="12192000" cy="6858000"/>
          </a:xfrm>
          <a:prstGeom prst="rect">
            <a:avLst/>
          </a:prstGeom>
        </p:spPr>
      </p:pic>
      <p:grpSp>
        <p:nvGrpSpPr>
          <p:cNvPr id="5" name="Group 4"/>
          <p:cNvGrpSpPr/>
          <p:nvPr/>
        </p:nvGrpSpPr>
        <p:grpSpPr>
          <a:xfrm>
            <a:off x="1844246" y="1668771"/>
            <a:ext cx="8953504" cy="1345669"/>
            <a:chOff x="0" y="0"/>
            <a:chExt cx="8915400" cy="1345669"/>
          </a:xfrm>
          <a:scene3d>
            <a:camera prst="orthographicFront"/>
            <a:lightRig rig="flat" dir="t"/>
          </a:scene3d>
        </p:grpSpPr>
        <p:sp>
          <p:nvSpPr>
            <p:cNvPr id="6" name="Rectangle 5"/>
            <p:cNvSpPr/>
            <p:nvPr/>
          </p:nvSpPr>
          <p:spPr>
            <a:xfrm>
              <a:off x="0" y="0"/>
              <a:ext cx="8915400" cy="1345669"/>
            </a:xfrm>
            <a:prstGeom prst="rect">
              <a:avLst/>
            </a:prstGeom>
            <a:sp3d z="-190500" extrusionH="12700" prstMaterial="plastic">
              <a:bevelT w="50800" h="50800"/>
            </a:sp3d>
          </p:spPr>
          <p:style>
            <a:lnRef idx="0">
              <a:schemeClr val="dk1">
                <a:hueOff val="0"/>
                <a:satOff val="0"/>
                <a:lumOff val="0"/>
                <a:alphaOff val="0"/>
              </a:schemeClr>
            </a:lnRef>
            <a:fillRef idx="2">
              <a:schemeClr val="accent5">
                <a:shade val="90000"/>
                <a:hueOff val="0"/>
                <a:satOff val="0"/>
                <a:lumOff val="0"/>
                <a:alphaOff val="0"/>
              </a:schemeClr>
            </a:fillRef>
            <a:effectRef idx="0">
              <a:schemeClr val="accent5">
                <a:shade val="90000"/>
                <a:hueOff val="0"/>
                <a:satOff val="0"/>
                <a:lumOff val="0"/>
                <a:alphaOff val="0"/>
              </a:schemeClr>
            </a:effectRef>
            <a:fontRef idx="minor">
              <a:schemeClr val="lt1">
                <a:hueOff val="0"/>
                <a:satOff val="0"/>
                <a:lumOff val="0"/>
                <a:alphaOff val="0"/>
              </a:schemeClr>
            </a:fontRef>
          </p:style>
        </p:sp>
        <p:sp>
          <p:nvSpPr>
            <p:cNvPr id="7" name="Rectangle 6"/>
            <p:cNvSpPr/>
            <p:nvPr/>
          </p:nvSpPr>
          <p:spPr>
            <a:xfrm>
              <a:off x="0" y="0"/>
              <a:ext cx="8915400" cy="1345669"/>
            </a:xfrm>
            <a:prstGeom prst="rect">
              <a:avLst/>
            </a:prstGeom>
            <a:sp3d z="-190500"/>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tabLst>
                  <a:tab pos="8693150" algn="l"/>
                </a:tabLst>
              </a:pPr>
              <a:r>
                <a:rPr lang="en-US" sz="2100" b="1" u="sng" kern="1200" dirty="0" smtClean="0"/>
                <a:t>Purpose:</a:t>
              </a:r>
              <a:r>
                <a:rPr lang="en-US" sz="2100" b="1" u="none" kern="1200" dirty="0" smtClean="0"/>
                <a:t> </a:t>
              </a:r>
              <a:r>
                <a:rPr lang="en-US" sz="2100" b="0" u="none" kern="1200" dirty="0" smtClean="0"/>
                <a:t>to monitor drug consumption among the high risk inmate population; to classify of offenders based on level of severity of substance abuse problems; and to gauge drug consumption and criminality among this particular subset over a longer duration. </a:t>
              </a:r>
              <a:endParaRPr lang="en-US" sz="2100" b="0" u="none" kern="1200" dirty="0"/>
            </a:p>
          </p:txBody>
        </p:sp>
      </p:grpSp>
      <p:grpSp>
        <p:nvGrpSpPr>
          <p:cNvPr id="8" name="Group 7"/>
          <p:cNvGrpSpPr/>
          <p:nvPr/>
        </p:nvGrpSpPr>
        <p:grpSpPr>
          <a:xfrm>
            <a:off x="1844245" y="3014440"/>
            <a:ext cx="2228849" cy="2825905"/>
            <a:chOff x="0" y="1345669"/>
            <a:chExt cx="2228849" cy="2825905"/>
          </a:xfrm>
          <a:scene3d>
            <a:camera prst="orthographicFront"/>
            <a:lightRig rig="flat" dir="t"/>
          </a:scene3d>
        </p:grpSpPr>
        <p:sp>
          <p:nvSpPr>
            <p:cNvPr id="9" name="Rectangle 8"/>
            <p:cNvSpPr/>
            <p:nvPr/>
          </p:nvSpPr>
          <p:spPr>
            <a:xfrm>
              <a:off x="0"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Rectangle 9"/>
            <p:cNvSpPr/>
            <p:nvPr/>
          </p:nvSpPr>
          <p:spPr>
            <a:xfrm>
              <a:off x="0" y="1345669"/>
              <a:ext cx="2228849"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u="sng" kern="1200" dirty="0" smtClean="0"/>
                <a:t>Collaboration: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Department of Corrections</a:t>
              </a:r>
            </a:p>
          </p:txBody>
        </p:sp>
      </p:grpSp>
      <p:grpSp>
        <p:nvGrpSpPr>
          <p:cNvPr id="11" name="Group 10"/>
          <p:cNvGrpSpPr/>
          <p:nvPr/>
        </p:nvGrpSpPr>
        <p:grpSpPr>
          <a:xfrm>
            <a:off x="4034993" y="3014440"/>
            <a:ext cx="2228849" cy="2825905"/>
            <a:chOff x="2228850" y="1345669"/>
            <a:chExt cx="2228849" cy="2825905"/>
          </a:xfrm>
          <a:scene3d>
            <a:camera prst="orthographicFront"/>
            <a:lightRig rig="flat" dir="t"/>
          </a:scene3d>
        </p:grpSpPr>
        <p:sp>
          <p:nvSpPr>
            <p:cNvPr id="12" name="Rectangle 11"/>
            <p:cNvSpPr/>
            <p:nvPr/>
          </p:nvSpPr>
          <p:spPr>
            <a:xfrm>
              <a:off x="2228850"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1602711"/>
                <a:satOff val="-3255"/>
                <a:lumOff val="2092"/>
                <a:alphaOff val="0"/>
              </a:schemeClr>
            </a:fillRef>
            <a:effectRef idx="2">
              <a:schemeClr val="accent5">
                <a:hueOff val="1602711"/>
                <a:satOff val="-3255"/>
                <a:lumOff val="2092"/>
                <a:alphaOff val="0"/>
              </a:schemeClr>
            </a:effectRef>
            <a:fontRef idx="minor">
              <a:schemeClr val="lt1"/>
            </a:fontRef>
          </p:style>
        </p:sp>
        <p:sp>
          <p:nvSpPr>
            <p:cNvPr id="13" name="Rectangle 12"/>
            <p:cNvSpPr/>
            <p:nvPr/>
          </p:nvSpPr>
          <p:spPr>
            <a:xfrm>
              <a:off x="2228850" y="1345669"/>
              <a:ext cx="2228847"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t>Questions:</a:t>
              </a:r>
            </a:p>
            <a:p>
              <a:pPr lvl="0" algn="ctr" defTabSz="889000">
                <a:lnSpc>
                  <a:spcPct val="90000"/>
                </a:lnSpc>
                <a:spcBef>
                  <a:spcPct val="0"/>
                </a:spcBef>
                <a:spcAft>
                  <a:spcPct val="35000"/>
                </a:spcAft>
              </a:pPr>
              <a:r>
                <a:rPr lang="en-US" sz="2000" kern="1200" dirty="0" smtClean="0"/>
                <a:t>DAST &amp; Standardised questionnaire</a:t>
              </a:r>
            </a:p>
            <a:p>
              <a:pPr lvl="0" algn="ctr" defTabSz="889000">
                <a:lnSpc>
                  <a:spcPct val="90000"/>
                </a:lnSpc>
                <a:spcBef>
                  <a:spcPct val="0"/>
                </a:spcBef>
                <a:spcAft>
                  <a:spcPct val="35000"/>
                </a:spcAft>
              </a:pPr>
              <a:r>
                <a:rPr lang="en-US" sz="2000" kern="1200" dirty="0" smtClean="0"/>
                <a:t>- Drug use  </a:t>
              </a:r>
            </a:p>
            <a:p>
              <a:pPr lvl="0" algn="ctr" defTabSz="889000">
                <a:lnSpc>
                  <a:spcPct val="90000"/>
                </a:lnSpc>
                <a:spcBef>
                  <a:spcPct val="0"/>
                </a:spcBef>
                <a:spcAft>
                  <a:spcPct val="35000"/>
                </a:spcAft>
              </a:pPr>
              <a:r>
                <a:rPr lang="en-US" sz="2000" kern="1200" dirty="0" smtClean="0"/>
                <a:t>- Criminal record</a:t>
              </a:r>
            </a:p>
            <a:p>
              <a:pPr lvl="0" algn="ctr" defTabSz="889000">
                <a:lnSpc>
                  <a:spcPct val="90000"/>
                </a:lnSpc>
                <a:spcBef>
                  <a:spcPct val="0"/>
                </a:spcBef>
                <a:spcAft>
                  <a:spcPct val="35000"/>
                </a:spcAft>
              </a:pPr>
              <a:r>
                <a:rPr lang="en-US" sz="2000" kern="1200" dirty="0" smtClean="0"/>
                <a:t>- Drug market</a:t>
              </a:r>
            </a:p>
            <a:p>
              <a:pPr lvl="0" algn="ctr" defTabSz="889000">
                <a:lnSpc>
                  <a:spcPct val="90000"/>
                </a:lnSpc>
                <a:spcBef>
                  <a:spcPct val="0"/>
                </a:spcBef>
                <a:spcAft>
                  <a:spcPct val="35000"/>
                </a:spcAft>
              </a:pPr>
              <a:r>
                <a:rPr lang="en-US" sz="2000" kern="1200" dirty="0" smtClean="0"/>
                <a:t>- Urine test</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p:txBody>
        </p:sp>
      </p:grpSp>
      <p:grpSp>
        <p:nvGrpSpPr>
          <p:cNvPr id="14" name="Group 13"/>
          <p:cNvGrpSpPr/>
          <p:nvPr/>
        </p:nvGrpSpPr>
        <p:grpSpPr>
          <a:xfrm>
            <a:off x="6244790" y="3014439"/>
            <a:ext cx="2343162" cy="2825905"/>
            <a:chOff x="4457700" y="1345669"/>
            <a:chExt cx="2228850" cy="2825905"/>
          </a:xfrm>
          <a:scene3d>
            <a:camera prst="orthographicFront"/>
            <a:lightRig rig="flat" dir="t"/>
          </a:scene3d>
        </p:grpSpPr>
        <p:sp>
          <p:nvSpPr>
            <p:cNvPr id="15" name="Rectangle 14"/>
            <p:cNvSpPr/>
            <p:nvPr/>
          </p:nvSpPr>
          <p:spPr>
            <a:xfrm>
              <a:off x="4457701"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3205422"/>
                <a:satOff val="-6509"/>
                <a:lumOff val="4183"/>
                <a:alphaOff val="0"/>
              </a:schemeClr>
            </a:fillRef>
            <a:effectRef idx="2">
              <a:schemeClr val="accent5">
                <a:hueOff val="3205422"/>
                <a:satOff val="-6509"/>
                <a:lumOff val="4183"/>
                <a:alphaOff val="0"/>
              </a:schemeClr>
            </a:effectRef>
            <a:fontRef idx="minor">
              <a:schemeClr val="lt1"/>
            </a:fontRef>
          </p:style>
        </p:sp>
        <p:sp>
          <p:nvSpPr>
            <p:cNvPr id="16" name="Rectangle 15"/>
            <p:cNvSpPr/>
            <p:nvPr/>
          </p:nvSpPr>
          <p:spPr>
            <a:xfrm>
              <a:off x="4457700" y="1345669"/>
              <a:ext cx="2228849"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t>Method:</a:t>
              </a:r>
              <a:endParaRPr lang="en-US" sz="2000" kern="1200" dirty="0" smtClean="0"/>
            </a:p>
            <a:p>
              <a:pPr lvl="0" algn="ctr" defTabSz="889000">
                <a:lnSpc>
                  <a:spcPct val="90000"/>
                </a:lnSpc>
                <a:spcBef>
                  <a:spcPct val="0"/>
                </a:spcBef>
                <a:spcAft>
                  <a:spcPct val="35000"/>
                </a:spcAft>
              </a:pPr>
              <a:r>
                <a:rPr lang="en-US" sz="2000" kern="1200" dirty="0" smtClean="0"/>
                <a:t>Paper &amp; Pencil</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Personal Interview</a:t>
              </a:r>
            </a:p>
            <a:p>
              <a:pPr lvl="0" algn="ctr" defTabSz="889000">
                <a:lnSpc>
                  <a:spcPct val="90000"/>
                </a:lnSpc>
                <a:spcBef>
                  <a:spcPct val="0"/>
                </a:spcBef>
                <a:spcAft>
                  <a:spcPct val="35000"/>
                </a:spcAft>
              </a:pPr>
              <a:r>
                <a:rPr lang="en-US" sz="2000" kern="1200" dirty="0" smtClean="0"/>
                <a:t>  </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p:txBody>
        </p:sp>
      </p:grpSp>
      <p:grpSp>
        <p:nvGrpSpPr>
          <p:cNvPr id="17" name="Group 16"/>
          <p:cNvGrpSpPr/>
          <p:nvPr/>
        </p:nvGrpSpPr>
        <p:grpSpPr>
          <a:xfrm>
            <a:off x="8568901" y="3014439"/>
            <a:ext cx="2228849" cy="2825905"/>
            <a:chOff x="6686550" y="1345669"/>
            <a:chExt cx="2228849" cy="2825905"/>
          </a:xfrm>
          <a:scene3d>
            <a:camera prst="orthographicFront"/>
            <a:lightRig rig="flat" dir="t"/>
          </a:scene3d>
        </p:grpSpPr>
        <p:sp>
          <p:nvSpPr>
            <p:cNvPr id="18" name="Rectangle 17"/>
            <p:cNvSpPr/>
            <p:nvPr/>
          </p:nvSpPr>
          <p:spPr>
            <a:xfrm>
              <a:off x="6686550"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4808133"/>
                <a:satOff val="-9764"/>
                <a:lumOff val="6275"/>
                <a:alphaOff val="0"/>
              </a:schemeClr>
            </a:fillRef>
            <a:effectRef idx="2">
              <a:schemeClr val="accent5">
                <a:hueOff val="4808133"/>
                <a:satOff val="-9764"/>
                <a:lumOff val="6275"/>
                <a:alphaOff val="0"/>
              </a:schemeClr>
            </a:effectRef>
            <a:fontRef idx="minor">
              <a:schemeClr val="lt1"/>
            </a:fontRef>
          </p:style>
        </p:sp>
        <p:sp>
          <p:nvSpPr>
            <p:cNvPr id="19" name="Rectangle 18"/>
            <p:cNvSpPr/>
            <p:nvPr/>
          </p:nvSpPr>
          <p:spPr>
            <a:xfrm>
              <a:off x="6686550" y="1345669"/>
              <a:ext cx="2228849"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t>Participation:</a:t>
              </a:r>
            </a:p>
            <a:p>
              <a:pPr lvl="0" algn="ctr" defTabSz="889000">
                <a:lnSpc>
                  <a:spcPct val="90000"/>
                </a:lnSpc>
                <a:spcBef>
                  <a:spcPct val="0"/>
                </a:spcBef>
                <a:spcAft>
                  <a:spcPct val="35000"/>
                </a:spcAft>
              </a:pPr>
              <a:r>
                <a:rPr lang="en-US" sz="2000" kern="1200" dirty="0" smtClean="0"/>
                <a:t>Reception inmates at Westgate &amp;    </a:t>
              </a:r>
            </a:p>
            <a:p>
              <a:pPr lvl="0" algn="ctr" defTabSz="889000">
                <a:lnSpc>
                  <a:spcPct val="90000"/>
                </a:lnSpc>
                <a:spcBef>
                  <a:spcPct val="0"/>
                </a:spcBef>
                <a:spcAft>
                  <a:spcPct val="35000"/>
                </a:spcAft>
              </a:pPr>
              <a:r>
                <a:rPr lang="en-US" sz="2000" kern="1200" dirty="0" smtClean="0"/>
                <a:t>Co-Ed</a:t>
              </a:r>
            </a:p>
            <a:p>
              <a:pPr lvl="0" algn="ctr" defTabSz="889000">
                <a:lnSpc>
                  <a:spcPct val="90000"/>
                </a:lnSpc>
                <a:spcBef>
                  <a:spcPct val="0"/>
                </a:spcBef>
                <a:spcAft>
                  <a:spcPct val="35000"/>
                </a:spcAft>
              </a:pPr>
              <a:r>
                <a:rPr lang="en-US" sz="2000" dirty="0" smtClean="0"/>
                <a:t>From April 2017 to March 2018</a:t>
              </a:r>
              <a:endParaRPr lang="en-US" sz="2000" kern="1200" dirty="0" smtClean="0"/>
            </a:p>
            <a:p>
              <a:pPr lvl="0" algn="ctr" defTabSz="889000">
                <a:lnSpc>
                  <a:spcPct val="90000"/>
                </a:lnSpc>
                <a:spcBef>
                  <a:spcPct val="0"/>
                </a:spcBef>
                <a:spcAft>
                  <a:spcPct val="35000"/>
                </a:spcAft>
              </a:pPr>
              <a:r>
                <a:rPr lang="en-US" sz="2000" kern="1200" dirty="0" smtClean="0"/>
                <a:t> </a:t>
              </a:r>
            </a:p>
            <a:p>
              <a:pPr lvl="0" algn="ctr" defTabSz="889000">
                <a:lnSpc>
                  <a:spcPct val="90000"/>
                </a:lnSpc>
                <a:spcBef>
                  <a:spcPct val="0"/>
                </a:spcBef>
                <a:spcAft>
                  <a:spcPct val="35000"/>
                </a:spcAft>
              </a:pPr>
              <a:r>
                <a:rPr lang="en-US" sz="2000" kern="1200" dirty="0" smtClean="0"/>
                <a:t>(n=230 inmates)</a:t>
              </a:r>
              <a:endParaRPr lang="en-US" sz="2000" kern="1200" dirty="0"/>
            </a:p>
          </p:txBody>
        </p:sp>
      </p:grpSp>
      <p:sp>
        <p:nvSpPr>
          <p:cNvPr id="20" name="TextBox 19"/>
          <p:cNvSpPr txBox="1"/>
          <p:nvPr/>
        </p:nvSpPr>
        <p:spPr>
          <a:xfrm>
            <a:off x="3888260" y="266394"/>
            <a:ext cx="8303740" cy="769441"/>
          </a:xfrm>
          <a:prstGeom prst="rect">
            <a:avLst/>
          </a:prstGeom>
          <a:noFill/>
        </p:spPr>
        <p:txBody>
          <a:bodyPr wrap="square" rtlCol="0">
            <a:spAutoFit/>
          </a:bodyPr>
          <a:lstStyle/>
          <a:p>
            <a:r>
              <a:rPr lang="en-US" sz="4400" dirty="0" smtClean="0"/>
              <a:t>PRISON SURVEY</a:t>
            </a:r>
            <a:endParaRPr lang="en-US" sz="4400" dirty="0"/>
          </a:p>
        </p:txBody>
      </p:sp>
    </p:spTree>
    <p:extLst>
      <p:ext uri="{BB962C8B-B14F-4D97-AF65-F5344CB8AC3E}">
        <p14:creationId xmlns:p14="http://schemas.microsoft.com/office/powerpoint/2010/main" val="5914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948081" y="286476"/>
            <a:ext cx="8303740" cy="769441"/>
          </a:xfrm>
          <a:prstGeom prst="rect">
            <a:avLst/>
          </a:prstGeom>
          <a:noFill/>
        </p:spPr>
        <p:txBody>
          <a:bodyPr wrap="square" rtlCol="0">
            <a:spAutoFit/>
          </a:bodyPr>
          <a:lstStyle/>
          <a:p>
            <a:r>
              <a:rPr lang="en-US" sz="4400" dirty="0" smtClean="0"/>
              <a:t>DEMOGRAPHICS</a:t>
            </a:r>
            <a:endParaRPr lang="en-US" sz="4400" dirty="0"/>
          </a:p>
        </p:txBody>
      </p:sp>
      <p:graphicFrame>
        <p:nvGraphicFramePr>
          <p:cNvPr id="5" name="Diagram 4"/>
          <p:cNvGraphicFramePr/>
          <p:nvPr>
            <p:extLst>
              <p:ext uri="{D42A27DB-BD31-4B8C-83A1-F6EECF244321}">
                <p14:modId xmlns:p14="http://schemas.microsoft.com/office/powerpoint/2010/main" val="2246661868"/>
              </p:ext>
            </p:extLst>
          </p:nvPr>
        </p:nvGraphicFramePr>
        <p:xfrm>
          <a:off x="609600" y="1555698"/>
          <a:ext cx="10987314" cy="4583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2052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888260" y="265107"/>
            <a:ext cx="8303740" cy="769441"/>
          </a:xfrm>
          <a:prstGeom prst="rect">
            <a:avLst/>
          </a:prstGeom>
          <a:noFill/>
        </p:spPr>
        <p:txBody>
          <a:bodyPr wrap="square" rtlCol="0">
            <a:spAutoFit/>
          </a:bodyPr>
          <a:lstStyle/>
          <a:p>
            <a:r>
              <a:rPr lang="en-US" sz="4400" dirty="0" smtClean="0"/>
              <a:t>DRUG USE AND DRUG SCREENING</a:t>
            </a:r>
            <a:endParaRPr lang="en-US" sz="4400" dirty="0"/>
          </a:p>
        </p:txBody>
      </p:sp>
      <p:grpSp>
        <p:nvGrpSpPr>
          <p:cNvPr id="5" name="Group 4"/>
          <p:cNvGrpSpPr/>
          <p:nvPr/>
        </p:nvGrpSpPr>
        <p:grpSpPr>
          <a:xfrm>
            <a:off x="203334" y="1661022"/>
            <a:ext cx="4898505" cy="1988340"/>
            <a:chOff x="0" y="2423"/>
            <a:chExt cx="3966698" cy="1599823"/>
          </a:xfrm>
        </p:grpSpPr>
        <p:sp>
          <p:nvSpPr>
            <p:cNvPr id="6" name="Rounded Rectangle 5"/>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78097" y="80520"/>
              <a:ext cx="3810504" cy="144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latin typeface="Gill Sans MT" panose="020B0502020104020203"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1725033868"/>
              </p:ext>
            </p:extLst>
          </p:nvPr>
        </p:nvGraphicFramePr>
        <p:xfrm>
          <a:off x="5196382" y="1953168"/>
          <a:ext cx="6913240" cy="4182709"/>
        </p:xfrm>
        <a:graphic>
          <a:graphicData uri="http://schemas.openxmlformats.org/drawingml/2006/table">
            <a:tbl>
              <a:tblPr firstRow="1" firstCol="1" bandRow="1">
                <a:tableStyleId>{5C22544A-7EE6-4342-B048-85BDC9FD1C3A}</a:tableStyleId>
              </a:tblPr>
              <a:tblGrid>
                <a:gridCol w="1664547"/>
                <a:gridCol w="1275259"/>
                <a:gridCol w="1302105"/>
                <a:gridCol w="1328952"/>
                <a:gridCol w="1342377"/>
              </a:tblGrid>
              <a:tr h="446669">
                <a:tc gridSpan="5">
                  <a:txBody>
                    <a:bodyPr/>
                    <a:lstStyle/>
                    <a:p>
                      <a:pPr marL="0" marR="0" algn="ctr">
                        <a:lnSpc>
                          <a:spcPct val="115000"/>
                        </a:lnSpc>
                        <a:spcBef>
                          <a:spcPts val="0"/>
                        </a:spcBef>
                        <a:spcAft>
                          <a:spcPts val="0"/>
                        </a:spcAft>
                      </a:pPr>
                      <a:r>
                        <a:rPr lang="en-US" sz="1600" dirty="0" smtClean="0">
                          <a:effectLst/>
                        </a:rPr>
                        <a:t>Lifetime </a:t>
                      </a:r>
                      <a:r>
                        <a:rPr lang="en-US" sz="1600" dirty="0">
                          <a:effectLst/>
                        </a:rPr>
                        <a:t>and Current Prevalence of Substance Use by Proportion of Respondents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6815">
                <a:tc>
                  <a:txBody>
                    <a:bodyPr/>
                    <a:lstStyle/>
                    <a:p>
                      <a:pPr marL="0" marR="0" algn="l">
                        <a:lnSpc>
                          <a:spcPct val="115000"/>
                        </a:lnSpc>
                        <a:spcBef>
                          <a:spcPts val="0"/>
                        </a:spcBef>
                        <a:spcAft>
                          <a:spcPts val="0"/>
                        </a:spcAft>
                      </a:pPr>
                      <a:r>
                        <a:rPr lang="en-US" sz="1200">
                          <a:effectLst/>
                        </a:rPr>
                        <a:t>SUBSTANCE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LIFETIME USE (%)</a:t>
                      </a:r>
                    </a:p>
                    <a:p>
                      <a:pPr marL="0" marR="0" algn="ctr">
                        <a:lnSpc>
                          <a:spcPct val="115000"/>
                        </a:lnSpc>
                        <a:spcBef>
                          <a:spcPts val="0"/>
                        </a:spcBef>
                        <a:spcAft>
                          <a:spcPts val="0"/>
                        </a:spcAft>
                      </a:pPr>
                      <a:r>
                        <a:rPr lang="en-US" sz="1200" dirty="0">
                          <a:effectLst/>
                        </a:rPr>
                        <a:t>(n = 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AVERAGE AGE OF FIRST USE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CURRENT USE (%)</a:t>
                      </a:r>
                    </a:p>
                    <a:p>
                      <a:pPr marL="0" marR="0" algn="ctr">
                        <a:lnSpc>
                          <a:spcPct val="115000"/>
                        </a:lnSpc>
                        <a:spcBef>
                          <a:spcPts val="0"/>
                        </a:spcBef>
                        <a:spcAft>
                          <a:spcPts val="0"/>
                        </a:spcAft>
                      </a:pPr>
                      <a:r>
                        <a:rPr lang="en-US" sz="1200">
                          <a:effectLst/>
                        </a:rPr>
                        <a:t>(n = 230)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AVERAGE NUMBER OF DAYS USED IN LAST 30 DAYS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Cigarettes/Tobacco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70.4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14.3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53.0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Alcohol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b="1" dirty="0">
                          <a:solidFill>
                            <a:srgbClr val="FF0000"/>
                          </a:solidFill>
                          <a:effectLst/>
                        </a:rPr>
                        <a:t>78.7</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15.3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b="1" dirty="0">
                          <a:solidFill>
                            <a:srgbClr val="FF0000"/>
                          </a:solidFill>
                          <a:effectLst/>
                        </a:rPr>
                        <a:t>54.8</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Marijuana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76.5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b="1" dirty="0">
                          <a:solidFill>
                            <a:srgbClr val="FF0000"/>
                          </a:solidFill>
                          <a:effectLst/>
                        </a:rPr>
                        <a:t>14.0</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53.0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Crack Cocaine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25.7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22.7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11.7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Cocaine Powder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Heroin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Ecstasy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LSD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19.9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Methamphetamine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6669">
                <a:tc>
                  <a:txBody>
                    <a:bodyPr/>
                    <a:lstStyle/>
                    <a:p>
                      <a:pPr marL="0" marR="0" algn="l">
                        <a:lnSpc>
                          <a:spcPct val="115000"/>
                        </a:lnSpc>
                        <a:spcBef>
                          <a:spcPts val="0"/>
                        </a:spcBef>
                        <a:spcAft>
                          <a:spcPts val="0"/>
                        </a:spcAft>
                      </a:pPr>
                      <a:r>
                        <a:rPr lang="en-US" sz="1200">
                          <a:effectLst/>
                        </a:rPr>
                        <a:t>Valium/Benzodiazepine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32.9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a:effectLst/>
                        </a:rPr>
                        <a:t>Methadone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34.2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14.6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596">
                <a:tc>
                  <a:txBody>
                    <a:bodyPr/>
                    <a:lstStyle/>
                    <a:p>
                      <a:pPr marL="0" marR="0" algn="l">
                        <a:lnSpc>
                          <a:spcPct val="115000"/>
                        </a:lnSpc>
                        <a:spcBef>
                          <a:spcPts val="0"/>
                        </a:spcBef>
                        <a:spcAft>
                          <a:spcPts val="0"/>
                        </a:spcAft>
                      </a:pPr>
                      <a:r>
                        <a:rPr lang="en-US" sz="1200" dirty="0">
                          <a:effectLst/>
                        </a:rPr>
                        <a:t>Other Street Drugs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22.9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a:effectLst/>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8" name="Group 7"/>
          <p:cNvGrpSpPr/>
          <p:nvPr/>
        </p:nvGrpSpPr>
        <p:grpSpPr>
          <a:xfrm>
            <a:off x="203333" y="4717161"/>
            <a:ext cx="4802064" cy="1803088"/>
            <a:chOff x="0" y="2423"/>
            <a:chExt cx="3966698" cy="1599823"/>
          </a:xfrm>
        </p:grpSpPr>
        <p:sp>
          <p:nvSpPr>
            <p:cNvPr id="9" name="Rounded Rectangle 8"/>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8097" y="80520"/>
              <a:ext cx="3810504" cy="144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Drug Screening (tested positive):</a:t>
              </a:r>
            </a:p>
            <a:p>
              <a:pPr lvl="0" algn="ctr" defTabSz="1066800">
                <a:lnSpc>
                  <a:spcPct val="90000"/>
                </a:lnSpc>
                <a:spcBef>
                  <a:spcPct val="0"/>
                </a:spcBef>
                <a:spcAft>
                  <a:spcPct val="35000"/>
                </a:spcAft>
              </a:pPr>
              <a:r>
                <a:rPr lang="en-US" sz="2400" dirty="0" smtClean="0">
                  <a:latin typeface="Gill Sans MT" panose="020B0502020104020203" pitchFamily="34" charset="0"/>
                </a:rPr>
                <a:t>Marijuana 73.5%</a:t>
              </a:r>
            </a:p>
            <a:p>
              <a:pPr lvl="0" algn="ctr" defTabSz="1066800">
                <a:lnSpc>
                  <a:spcPct val="90000"/>
                </a:lnSpc>
                <a:spcBef>
                  <a:spcPct val="0"/>
                </a:spcBef>
                <a:spcAft>
                  <a:spcPct val="35000"/>
                </a:spcAft>
              </a:pPr>
              <a:r>
                <a:rPr lang="en-US" sz="2400" kern="1200" dirty="0" smtClean="0">
                  <a:latin typeface="Gill Sans MT" panose="020B0502020104020203" pitchFamily="34" charset="0"/>
                </a:rPr>
                <a:t>Opiate 27.9%</a:t>
              </a:r>
            </a:p>
            <a:p>
              <a:pPr lvl="0" algn="ctr" defTabSz="1066800">
                <a:lnSpc>
                  <a:spcPct val="90000"/>
                </a:lnSpc>
                <a:spcBef>
                  <a:spcPct val="0"/>
                </a:spcBef>
                <a:spcAft>
                  <a:spcPct val="35000"/>
                </a:spcAft>
              </a:pPr>
              <a:r>
                <a:rPr lang="en-US" sz="2400" dirty="0" smtClean="0">
                  <a:latin typeface="Gill Sans MT" panose="020B0502020104020203" pitchFamily="34" charset="0"/>
                </a:rPr>
                <a:t>Cocaine 23.0% </a:t>
              </a:r>
              <a:endParaRPr lang="en-US" sz="2400" kern="1200" dirty="0">
                <a:latin typeface="Gill Sans MT" panose="020B0502020104020203" pitchFamily="34" charset="0"/>
              </a:endParaRPr>
            </a:p>
          </p:txBody>
        </p:sp>
      </p:grpSp>
      <p:sp>
        <p:nvSpPr>
          <p:cNvPr id="11" name="Rectangle 10"/>
          <p:cNvSpPr/>
          <p:nvPr/>
        </p:nvSpPr>
        <p:spPr>
          <a:xfrm>
            <a:off x="1288076" y="1670066"/>
            <a:ext cx="3193344" cy="1800493"/>
          </a:xfrm>
          <a:prstGeom prst="rect">
            <a:avLst/>
          </a:prstGeom>
        </p:spPr>
        <p:txBody>
          <a:bodyPr wrap="square">
            <a:spAutoFit/>
          </a:bodyPr>
          <a:lstStyle/>
          <a:p>
            <a:pPr lvl="0" algn="ctr" defTabSz="1066800">
              <a:lnSpc>
                <a:spcPct val="90000"/>
              </a:lnSpc>
              <a:spcBef>
                <a:spcPct val="0"/>
              </a:spcBef>
              <a:spcAft>
                <a:spcPct val="35000"/>
              </a:spcAft>
            </a:pPr>
            <a:r>
              <a:rPr lang="en-US" sz="2000" dirty="0">
                <a:solidFill>
                  <a:schemeClr val="bg1"/>
                </a:solidFill>
                <a:latin typeface="Gill Sans MT" panose="020B0502020104020203" pitchFamily="34" charset="0"/>
              </a:rPr>
              <a:t>Drug </a:t>
            </a:r>
            <a:r>
              <a:rPr lang="en-US" sz="2000" dirty="0" smtClean="0">
                <a:solidFill>
                  <a:schemeClr val="bg1"/>
                </a:solidFill>
                <a:latin typeface="Gill Sans MT" panose="020B0502020104020203" pitchFamily="34" charset="0"/>
              </a:rPr>
              <a:t>Use:</a:t>
            </a:r>
          </a:p>
          <a:p>
            <a:pPr lvl="0" algn="ctr" defTabSz="1066800">
              <a:lnSpc>
                <a:spcPct val="90000"/>
              </a:lnSpc>
              <a:spcBef>
                <a:spcPct val="0"/>
              </a:spcBef>
              <a:spcAft>
                <a:spcPct val="35000"/>
              </a:spcAft>
            </a:pPr>
            <a:r>
              <a:rPr lang="en-US" sz="2000" dirty="0" smtClean="0">
                <a:solidFill>
                  <a:schemeClr val="bg1"/>
                </a:solidFill>
                <a:latin typeface="Gill Sans MT" panose="020B0502020104020203" pitchFamily="34" charset="0"/>
              </a:rPr>
              <a:t>Lifetime Use: Alcohol 78.7%</a:t>
            </a:r>
          </a:p>
          <a:p>
            <a:pPr lvl="0" algn="ctr" defTabSz="1066800">
              <a:lnSpc>
                <a:spcPct val="90000"/>
              </a:lnSpc>
              <a:spcBef>
                <a:spcPct val="0"/>
              </a:spcBef>
              <a:spcAft>
                <a:spcPct val="35000"/>
              </a:spcAft>
            </a:pPr>
            <a:r>
              <a:rPr lang="en-US" sz="2000" dirty="0" smtClean="0">
                <a:solidFill>
                  <a:schemeClr val="bg1"/>
                </a:solidFill>
                <a:latin typeface="Gill Sans MT" panose="020B0502020104020203" pitchFamily="34" charset="0"/>
              </a:rPr>
              <a:t>Average Age: Marijuana 14 yrs.</a:t>
            </a:r>
          </a:p>
          <a:p>
            <a:pPr lvl="0" algn="ctr" defTabSz="1066800">
              <a:lnSpc>
                <a:spcPct val="90000"/>
              </a:lnSpc>
              <a:spcBef>
                <a:spcPct val="0"/>
              </a:spcBef>
              <a:spcAft>
                <a:spcPct val="35000"/>
              </a:spcAft>
            </a:pPr>
            <a:r>
              <a:rPr lang="en-US" sz="2000" dirty="0" smtClean="0">
                <a:solidFill>
                  <a:schemeClr val="bg1"/>
                </a:solidFill>
                <a:latin typeface="Gill Sans MT" panose="020B0502020104020203" pitchFamily="34" charset="0"/>
              </a:rPr>
              <a:t>Current Use: Alcohol 54.8%</a:t>
            </a:r>
          </a:p>
        </p:txBody>
      </p:sp>
    </p:spTree>
    <p:extLst>
      <p:ext uri="{BB962C8B-B14F-4D97-AF65-F5344CB8AC3E}">
        <p14:creationId xmlns:p14="http://schemas.microsoft.com/office/powerpoint/2010/main" val="1769468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4067721" y="-60285"/>
            <a:ext cx="8303740" cy="1323439"/>
          </a:xfrm>
          <a:prstGeom prst="rect">
            <a:avLst/>
          </a:prstGeom>
          <a:noFill/>
        </p:spPr>
        <p:txBody>
          <a:bodyPr wrap="square" rtlCol="0">
            <a:spAutoFit/>
          </a:bodyPr>
          <a:lstStyle/>
          <a:p>
            <a:r>
              <a:rPr lang="en-US" sz="4000" dirty="0" smtClean="0"/>
              <a:t>MENTAL HEALTH, DRUG OVERDOSE, &amp; SUBSTANCE ABUSE TREATMENT</a:t>
            </a:r>
            <a:endParaRPr lang="en-US" sz="4000" dirty="0"/>
          </a:p>
        </p:txBody>
      </p:sp>
      <p:sp>
        <p:nvSpPr>
          <p:cNvPr id="2" name="TextBox 1"/>
          <p:cNvSpPr txBox="1"/>
          <p:nvPr/>
        </p:nvSpPr>
        <p:spPr>
          <a:xfrm>
            <a:off x="850219" y="4833904"/>
            <a:ext cx="4609322" cy="1477328"/>
          </a:xfrm>
          <a:prstGeom prst="rect">
            <a:avLst/>
          </a:prstGeom>
          <a:noFill/>
        </p:spPr>
        <p:txBody>
          <a:bodyPr wrap="square" rtlCol="0">
            <a:spAutoFit/>
          </a:bodyPr>
          <a:lstStyle/>
          <a:p>
            <a:r>
              <a:rPr lang="en-US" dirty="0" smtClean="0"/>
              <a:t>7.8% of respondents indicated that they took prescribed medication for mental or emotional problems in the past year. </a:t>
            </a:r>
          </a:p>
          <a:p>
            <a:endParaRPr lang="en-US" dirty="0"/>
          </a:p>
          <a:p>
            <a:endParaRPr lang="en-US" dirty="0"/>
          </a:p>
        </p:txBody>
      </p:sp>
      <p:sp>
        <p:nvSpPr>
          <p:cNvPr id="6" name="TextBox 5"/>
          <p:cNvSpPr txBox="1"/>
          <p:nvPr/>
        </p:nvSpPr>
        <p:spPr>
          <a:xfrm>
            <a:off x="7037145" y="5197511"/>
            <a:ext cx="4609322" cy="1754326"/>
          </a:xfrm>
          <a:prstGeom prst="rect">
            <a:avLst/>
          </a:prstGeom>
          <a:noFill/>
        </p:spPr>
        <p:txBody>
          <a:bodyPr wrap="square" rtlCol="0">
            <a:spAutoFit/>
          </a:bodyPr>
          <a:lstStyle/>
          <a:p>
            <a:r>
              <a:rPr lang="en-US" dirty="0" smtClean="0"/>
              <a:t>29.1% of respondents indicated that they received substance abuse counseling or rehabilitation treatment as a result of their use of alcohol and/or drug use. </a:t>
            </a:r>
          </a:p>
          <a:p>
            <a:endParaRPr lang="en-US" dirty="0"/>
          </a:p>
          <a:p>
            <a:endParaRPr lang="en-US" dirty="0"/>
          </a:p>
        </p:txBody>
      </p:sp>
      <p:graphicFrame>
        <p:nvGraphicFramePr>
          <p:cNvPr id="7" name="Chart 6"/>
          <p:cNvGraphicFramePr/>
          <p:nvPr>
            <p:extLst>
              <p:ext uri="{D42A27DB-BD31-4B8C-83A1-F6EECF244321}">
                <p14:modId xmlns:p14="http://schemas.microsoft.com/office/powerpoint/2010/main" val="4131442959"/>
              </p:ext>
            </p:extLst>
          </p:nvPr>
        </p:nvGraphicFramePr>
        <p:xfrm>
          <a:off x="6475336" y="1838503"/>
          <a:ext cx="5281127" cy="3359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1695836810"/>
              </p:ext>
            </p:extLst>
          </p:nvPr>
        </p:nvGraphicFramePr>
        <p:xfrm>
          <a:off x="850219" y="1827821"/>
          <a:ext cx="4029064" cy="2729552"/>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580183" y="1603447"/>
            <a:ext cx="4790962" cy="646331"/>
          </a:xfrm>
          <a:prstGeom prst="rect">
            <a:avLst/>
          </a:prstGeom>
          <a:noFill/>
        </p:spPr>
        <p:txBody>
          <a:bodyPr wrap="square" rtlCol="0">
            <a:spAutoFit/>
          </a:bodyPr>
          <a:lstStyle/>
          <a:p>
            <a:pPr algn="ctr"/>
            <a:r>
              <a:rPr lang="en-US" dirty="0" smtClean="0"/>
              <a:t>Prescribed medication for mental or emotional problems in the past year</a:t>
            </a:r>
            <a:endParaRPr lang="en-US" dirty="0"/>
          </a:p>
        </p:txBody>
      </p:sp>
      <p:sp>
        <p:nvSpPr>
          <p:cNvPr id="9" name="TextBox 8"/>
          <p:cNvSpPr txBox="1"/>
          <p:nvPr/>
        </p:nvSpPr>
        <p:spPr>
          <a:xfrm>
            <a:off x="6466114" y="1417276"/>
            <a:ext cx="5281127" cy="369332"/>
          </a:xfrm>
          <a:prstGeom prst="rect">
            <a:avLst/>
          </a:prstGeom>
          <a:noFill/>
        </p:spPr>
        <p:txBody>
          <a:bodyPr wrap="square" rtlCol="0">
            <a:spAutoFit/>
          </a:bodyPr>
          <a:lstStyle/>
          <a:p>
            <a:pPr algn="ctr"/>
            <a:r>
              <a:rPr lang="en-US" dirty="0" smtClean="0"/>
              <a:t>Substance abuse treatment and counseling</a:t>
            </a:r>
            <a:endParaRPr lang="en-US" dirty="0"/>
          </a:p>
        </p:txBody>
      </p:sp>
    </p:spTree>
    <p:extLst>
      <p:ext uri="{BB962C8B-B14F-4D97-AF65-F5344CB8AC3E}">
        <p14:creationId xmlns:p14="http://schemas.microsoft.com/office/powerpoint/2010/main" val="318596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888260" y="285729"/>
            <a:ext cx="8303740" cy="769441"/>
          </a:xfrm>
          <a:prstGeom prst="rect">
            <a:avLst/>
          </a:prstGeom>
          <a:noFill/>
        </p:spPr>
        <p:txBody>
          <a:bodyPr wrap="square" rtlCol="0">
            <a:spAutoFit/>
          </a:bodyPr>
          <a:lstStyle/>
          <a:p>
            <a:r>
              <a:rPr lang="en-US" sz="4400" dirty="0" smtClean="0"/>
              <a:t>CRIMINAL RECORD</a:t>
            </a:r>
            <a:endParaRPr lang="en-US" sz="4400" dirty="0"/>
          </a:p>
        </p:txBody>
      </p:sp>
      <p:graphicFrame>
        <p:nvGraphicFramePr>
          <p:cNvPr id="5" name="Chart 4"/>
          <p:cNvGraphicFramePr/>
          <p:nvPr>
            <p:extLst>
              <p:ext uri="{D42A27DB-BD31-4B8C-83A1-F6EECF244321}">
                <p14:modId xmlns:p14="http://schemas.microsoft.com/office/powerpoint/2010/main" val="2927704975"/>
              </p:ext>
            </p:extLst>
          </p:nvPr>
        </p:nvGraphicFramePr>
        <p:xfrm>
          <a:off x="8153399" y="2612422"/>
          <a:ext cx="3328035" cy="22123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27636200"/>
              </p:ext>
            </p:extLst>
          </p:nvPr>
        </p:nvGraphicFramePr>
        <p:xfrm>
          <a:off x="362708" y="2089398"/>
          <a:ext cx="3965452" cy="2477609"/>
        </p:xfrm>
        <a:graphic>
          <a:graphicData uri="http://schemas.openxmlformats.org/drawingml/2006/table">
            <a:tbl>
              <a:tblPr firstRow="1" firstCol="1" bandRow="1"/>
              <a:tblGrid>
                <a:gridCol w="965364"/>
                <a:gridCol w="965364"/>
                <a:gridCol w="1017362"/>
                <a:gridCol w="1017362"/>
              </a:tblGrid>
              <a:tr h="209014">
                <a:tc gridSpan="4">
                  <a:txBody>
                    <a:bodyPr/>
                    <a:lstStyle/>
                    <a:p>
                      <a:pPr marL="0" marR="0" algn="l">
                        <a:lnSpc>
                          <a:spcPct val="115000"/>
                        </a:lnSpc>
                        <a:spcBef>
                          <a:spcPts val="0"/>
                        </a:spcBef>
                        <a:spcAft>
                          <a:spcPts val="0"/>
                        </a:spcAft>
                      </a:pP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a:noFill/>
                    </a:lnL>
                    <a:lnR>
                      <a:noFill/>
                    </a:lnR>
                    <a:lnT w="12700" cap="flat" cmpd="sng" algn="ctr">
                      <a:solidFill>
                        <a:srgbClr val="7D3C4A"/>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4085">
                <a:tc rowSpan="2">
                  <a:txBody>
                    <a:bodyPr/>
                    <a:lstStyle/>
                    <a:p>
                      <a:pPr marL="0" marR="0" algn="r">
                        <a:lnSpc>
                          <a:spcPct val="115000"/>
                        </a:lnSpc>
                        <a:spcBef>
                          <a:spcPts val="0"/>
                        </a:spcBef>
                        <a:spcAft>
                          <a:spcPts val="0"/>
                        </a:spcAft>
                      </a:pPr>
                      <a:r>
                        <a:rPr lang="en-US" sz="1000" b="1" kern="0">
                          <a:solidFill>
                            <a:srgbClr val="FFFFFF"/>
                          </a:solidFill>
                          <a:effectLst/>
                          <a:latin typeface="Tw Cen MT" panose="020B0602020104020603" pitchFamily="34" charset="0"/>
                          <a:ea typeface="MS Gothic" panose="020B0609070205080204" pitchFamily="49" charset="-128"/>
                          <a:cs typeface="Times New Roman" panose="02020603050405020304" pitchFamily="18" charset="0"/>
                        </a:rPr>
                        <a:t>OFFENCE</a:t>
                      </a:r>
                      <a:endParaRPr lang="en-US" sz="1000" b="1" kern="0">
                        <a:solidFill>
                          <a:srgbClr val="21798E"/>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7D3C4A"/>
                    </a:solidFill>
                  </a:tcPr>
                </a:tc>
                <a:tc gridSpan="3">
                  <a:txBody>
                    <a:bodyPr/>
                    <a:lstStyle/>
                    <a:p>
                      <a:pPr marL="0" marR="0" algn="ctr">
                        <a:lnSpc>
                          <a:spcPct val="115000"/>
                        </a:lnSpc>
                        <a:spcBef>
                          <a:spcPts val="0"/>
                        </a:spcBef>
                        <a:spcAft>
                          <a:spcPts val="0"/>
                        </a:spcAft>
                      </a:pPr>
                      <a:r>
                        <a:rPr lang="en-US" sz="1000" b="1" kern="0" dirty="0">
                          <a:solidFill>
                            <a:srgbClr val="FFFFFF"/>
                          </a:solidFill>
                          <a:effectLst/>
                          <a:latin typeface="Tw Cen MT" panose="020B0602020104020603" pitchFamily="34" charset="0"/>
                          <a:ea typeface="MS Gothic" panose="020B0609070205080204" pitchFamily="49" charset="-128"/>
                          <a:cs typeface="Times New Roman" panose="02020603050405020304" pitchFamily="18" charset="0"/>
                        </a:rPr>
                        <a:t>OUTCOME (% RESPONDENTS)</a:t>
                      </a:r>
                      <a:endParaRPr lang="en-US" sz="1000" b="1" kern="0" dirty="0">
                        <a:solidFill>
                          <a:srgbClr val="21798E"/>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7D3C4A"/>
                    </a:solidFill>
                  </a:tcPr>
                </a:tc>
                <a:tc hMerge="1">
                  <a:txBody>
                    <a:bodyPr/>
                    <a:lstStyle/>
                    <a:p>
                      <a:endParaRPr lang="en-US"/>
                    </a:p>
                  </a:txBody>
                  <a:tcPr/>
                </a:tc>
                <a:tc hMerge="1">
                  <a:txBody>
                    <a:bodyPr/>
                    <a:lstStyle/>
                    <a:p>
                      <a:endParaRPr lang="en-US"/>
                    </a:p>
                  </a:txBody>
                  <a:tcPr/>
                </a:tc>
              </a:tr>
              <a:tr h="324085">
                <a:tc vMerge="1">
                  <a:txBody>
                    <a:bodyPr/>
                    <a:lstStyle/>
                    <a:p>
                      <a:endParaRPr lang="en-US"/>
                    </a:p>
                  </a:txBody>
                  <a:tcPr/>
                </a:tc>
                <a:tc>
                  <a:txBody>
                    <a:bodyPr/>
                    <a:lstStyle/>
                    <a:p>
                      <a:pPr marL="0" marR="0" algn="ctr">
                        <a:lnSpc>
                          <a:spcPct val="115000"/>
                        </a:lnSpc>
                        <a:spcBef>
                          <a:spcPts val="0"/>
                        </a:spcBef>
                        <a:spcAft>
                          <a:spcPts val="0"/>
                        </a:spcAft>
                      </a:pPr>
                      <a:r>
                        <a:rPr lang="en-US" sz="1000" b="1"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PRISON</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7D3C4A"/>
                      </a:solidFill>
                      <a:prstDash val="solid"/>
                      <a:round/>
                      <a:headEnd type="none" w="med" len="med"/>
                      <a:tailEnd type="none" w="med" len="med"/>
                    </a:lnB>
                    <a:solidFill>
                      <a:srgbClr val="F4E9EB"/>
                    </a:solidFill>
                  </a:tcPr>
                </a:tc>
                <a:tc>
                  <a:txBody>
                    <a:bodyPr/>
                    <a:lstStyle/>
                    <a:p>
                      <a:pPr marL="0" marR="0" algn="ctr">
                        <a:lnSpc>
                          <a:spcPct val="115000"/>
                        </a:lnSpc>
                        <a:spcBef>
                          <a:spcPts val="0"/>
                        </a:spcBef>
                        <a:spcAft>
                          <a:spcPts val="0"/>
                        </a:spcAft>
                      </a:pPr>
                      <a:r>
                        <a:rPr lang="en-US" sz="1000" b="1"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FINE</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7D3C4A"/>
                      </a:solidFill>
                      <a:prstDash val="solid"/>
                      <a:round/>
                      <a:headEnd type="none" w="med" len="med"/>
                      <a:tailEnd type="none" w="med" len="med"/>
                    </a:lnB>
                    <a:solidFill>
                      <a:srgbClr val="F4E9EB"/>
                    </a:solidFill>
                  </a:tcPr>
                </a:tc>
                <a:tc>
                  <a:txBody>
                    <a:bodyPr/>
                    <a:lstStyle/>
                    <a:p>
                      <a:pPr marL="0" marR="0" algn="ctr">
                        <a:lnSpc>
                          <a:spcPct val="115000"/>
                        </a:lnSpc>
                        <a:spcBef>
                          <a:spcPts val="0"/>
                        </a:spcBef>
                        <a:spcAft>
                          <a:spcPts val="0"/>
                        </a:spcAft>
                      </a:pPr>
                      <a:r>
                        <a:rPr lang="en-US" sz="1000" b="1" kern="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PROBATION</a:t>
                      </a:r>
                      <a:endParaRPr lang="en-US" sz="1000" b="1" kern="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a:noFill/>
                    </a:lnR>
                    <a:lnT>
                      <a:noFill/>
                    </a:lnT>
                    <a:lnB w="19050" cap="flat" cmpd="sng" algn="ctr">
                      <a:solidFill>
                        <a:srgbClr val="7D3C4A"/>
                      </a:solidFill>
                      <a:prstDash val="solid"/>
                      <a:round/>
                      <a:headEnd type="none" w="med" len="med"/>
                      <a:tailEnd type="none" w="med" len="med"/>
                    </a:lnB>
                    <a:solidFill>
                      <a:srgbClr val="F4E9EB"/>
                    </a:solidFill>
                  </a:tcPr>
                </a:tc>
              </a:tr>
              <a:tr h="324085">
                <a:tc>
                  <a:txBody>
                    <a:bodyPr/>
                    <a:lstStyle/>
                    <a:p>
                      <a:pPr marL="0" marR="0" algn="r">
                        <a:lnSpc>
                          <a:spcPct val="115000"/>
                        </a:lnSpc>
                        <a:spcBef>
                          <a:spcPts val="0"/>
                        </a:spcBef>
                        <a:spcAft>
                          <a:spcPts val="0"/>
                        </a:spcAft>
                      </a:pPr>
                      <a:r>
                        <a:rPr lang="en-US" sz="1000" b="1"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Violent</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a:noFill/>
                    </a:lnL>
                    <a:lnR w="19050" cap="flat" cmpd="sng" algn="ctr">
                      <a:solidFill>
                        <a:srgbClr val="FFFFFF"/>
                      </a:solidFill>
                      <a:prstDash val="solid"/>
                      <a:round/>
                      <a:headEnd type="none" w="med" len="med"/>
                      <a:tailEnd type="none" w="med" len="med"/>
                    </a:lnR>
                    <a:lnT>
                      <a:noFill/>
                    </a:lnT>
                    <a:lnB>
                      <a:noFill/>
                    </a:lnB>
                    <a:solidFill>
                      <a:srgbClr val="EAD3D7"/>
                    </a:solidFill>
                  </a:tcPr>
                </a:tc>
                <a:tc>
                  <a:txBody>
                    <a:bodyPr/>
                    <a:lstStyle/>
                    <a:p>
                      <a:pPr marL="0" marR="114300" algn="r">
                        <a:lnSpc>
                          <a:spcPct val="115000"/>
                        </a:lnSpc>
                        <a:spcBef>
                          <a:spcPts val="0"/>
                        </a:spcBef>
                        <a:spcAft>
                          <a:spcPts val="0"/>
                        </a:spcAft>
                      </a:pPr>
                      <a:r>
                        <a:rPr lang="en-US" sz="1000" b="1" kern="0" dirty="0">
                          <a:solidFill>
                            <a:srgbClr val="FF0000"/>
                          </a:solidFill>
                          <a:effectLst/>
                          <a:latin typeface="Tw Cen MT" panose="020B0602020104020603" pitchFamily="34" charset="0"/>
                          <a:ea typeface="MS Gothic" panose="020B0609070205080204" pitchFamily="49" charset="-128"/>
                          <a:cs typeface="Times New Roman" panose="02020603050405020304" pitchFamily="18" charset="0"/>
                        </a:rPr>
                        <a:t>24.3</a:t>
                      </a:r>
                      <a:endParaRPr lang="en-US" sz="1000" b="1" kern="0" dirty="0">
                        <a:solidFill>
                          <a:srgbClr val="FF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7D3C4A"/>
                      </a:solidFill>
                      <a:prstDash val="solid"/>
                      <a:round/>
                      <a:headEnd type="none" w="med" len="med"/>
                      <a:tailEnd type="none" w="med" len="med"/>
                    </a:lnT>
                    <a:lnB>
                      <a:noFill/>
                    </a:lnB>
                    <a:solidFill>
                      <a:srgbClr val="EAD3D7"/>
                    </a:solidFill>
                  </a:tcPr>
                </a:tc>
                <a:tc>
                  <a:txBody>
                    <a:bodyPr/>
                    <a:lstStyle/>
                    <a:p>
                      <a:pPr marL="0" marR="114300" algn="r">
                        <a:lnSpc>
                          <a:spcPct val="115000"/>
                        </a:lnSpc>
                        <a:spcBef>
                          <a:spcPts val="0"/>
                        </a:spcBef>
                        <a:spcAft>
                          <a:spcPts val="0"/>
                        </a:spcAft>
                      </a:pPr>
                      <a:r>
                        <a:rPr lang="en-US" sz="1000" b="0"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2.2</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7D3C4A"/>
                      </a:solidFill>
                      <a:prstDash val="solid"/>
                      <a:round/>
                      <a:headEnd type="none" w="med" len="med"/>
                      <a:tailEnd type="none" w="med" len="med"/>
                    </a:lnT>
                    <a:lnB>
                      <a:noFill/>
                    </a:lnB>
                    <a:solidFill>
                      <a:srgbClr val="EAD3D7"/>
                    </a:solidFill>
                  </a:tcPr>
                </a:tc>
                <a:tc>
                  <a:txBody>
                    <a:bodyPr/>
                    <a:lstStyle/>
                    <a:p>
                      <a:pPr marL="0" marR="114300" algn="r">
                        <a:lnSpc>
                          <a:spcPct val="115000"/>
                        </a:lnSpc>
                        <a:spcBef>
                          <a:spcPts val="0"/>
                        </a:spcBef>
                        <a:spcAft>
                          <a:spcPts val="0"/>
                        </a:spcAft>
                      </a:pPr>
                      <a:r>
                        <a:rPr lang="en-US" sz="1000" b="1" kern="0" dirty="0">
                          <a:solidFill>
                            <a:srgbClr val="FF0000"/>
                          </a:solidFill>
                          <a:effectLst/>
                          <a:latin typeface="Tw Cen MT" panose="020B0602020104020603" pitchFamily="34" charset="0"/>
                          <a:ea typeface="MS Gothic" panose="020B0609070205080204" pitchFamily="49" charset="-128"/>
                          <a:cs typeface="Times New Roman" panose="02020603050405020304" pitchFamily="18" charset="0"/>
                        </a:rPr>
                        <a:t>14.8</a:t>
                      </a:r>
                      <a:endParaRPr lang="en-US" sz="1000" b="1" kern="0" dirty="0">
                        <a:solidFill>
                          <a:srgbClr val="FF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a:noFill/>
                    </a:lnR>
                    <a:lnT w="19050" cap="flat" cmpd="sng" algn="ctr">
                      <a:solidFill>
                        <a:srgbClr val="7D3C4A"/>
                      </a:solidFill>
                      <a:prstDash val="solid"/>
                      <a:round/>
                      <a:headEnd type="none" w="med" len="med"/>
                      <a:tailEnd type="none" w="med" len="med"/>
                    </a:lnT>
                    <a:lnB>
                      <a:noFill/>
                    </a:lnB>
                    <a:solidFill>
                      <a:srgbClr val="EAD3D7"/>
                    </a:solidFill>
                  </a:tcPr>
                </a:tc>
              </a:tr>
              <a:tr h="324085">
                <a:tc>
                  <a:txBody>
                    <a:bodyPr/>
                    <a:lstStyle/>
                    <a:p>
                      <a:pPr marL="0" marR="0" algn="r">
                        <a:lnSpc>
                          <a:spcPct val="115000"/>
                        </a:lnSpc>
                        <a:spcBef>
                          <a:spcPts val="0"/>
                        </a:spcBef>
                        <a:spcAft>
                          <a:spcPts val="0"/>
                        </a:spcAft>
                      </a:pPr>
                      <a:r>
                        <a:rPr lang="en-US" sz="1000" b="1"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Property</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a:noFill/>
                    </a:lnL>
                    <a:lnR w="19050" cap="flat" cmpd="sng" algn="ctr">
                      <a:solidFill>
                        <a:srgbClr val="FFFFFF"/>
                      </a:solidFill>
                      <a:prstDash val="solid"/>
                      <a:round/>
                      <a:headEnd type="none" w="med" len="med"/>
                      <a:tailEnd type="none" w="med" len="med"/>
                    </a:lnR>
                    <a:lnT>
                      <a:noFill/>
                    </a:lnT>
                    <a:lnB>
                      <a:noFill/>
                    </a:lnB>
                    <a:solidFill>
                      <a:srgbClr val="F4E9EB"/>
                    </a:solidFill>
                  </a:tcPr>
                </a:tc>
                <a:tc>
                  <a:txBody>
                    <a:bodyPr/>
                    <a:lstStyle/>
                    <a:p>
                      <a:pPr marL="0" marR="114300" algn="r">
                        <a:lnSpc>
                          <a:spcPct val="115000"/>
                        </a:lnSpc>
                        <a:spcBef>
                          <a:spcPts val="0"/>
                        </a:spcBef>
                        <a:spcAft>
                          <a:spcPts val="0"/>
                        </a:spcAft>
                      </a:pPr>
                      <a:r>
                        <a:rPr lang="en-US" sz="1000" b="0" kern="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17.4</a:t>
                      </a:r>
                      <a:endParaRPr lang="en-US" sz="1000" b="1" kern="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4E9EB"/>
                    </a:solidFill>
                  </a:tcPr>
                </a:tc>
                <a:tc>
                  <a:txBody>
                    <a:bodyPr/>
                    <a:lstStyle/>
                    <a:p>
                      <a:pPr marL="0" marR="114300" algn="r">
                        <a:lnSpc>
                          <a:spcPct val="115000"/>
                        </a:lnSpc>
                        <a:spcBef>
                          <a:spcPts val="0"/>
                        </a:spcBef>
                        <a:spcAft>
                          <a:spcPts val="0"/>
                        </a:spcAft>
                      </a:pPr>
                      <a:r>
                        <a:rPr lang="en-US" sz="1000" b="0" kern="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1.7</a:t>
                      </a:r>
                      <a:endParaRPr lang="en-US" sz="1000" b="1" kern="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4E9EB"/>
                    </a:solidFill>
                  </a:tcPr>
                </a:tc>
                <a:tc>
                  <a:txBody>
                    <a:bodyPr/>
                    <a:lstStyle/>
                    <a:p>
                      <a:pPr marL="0" marR="114300" algn="r">
                        <a:lnSpc>
                          <a:spcPct val="115000"/>
                        </a:lnSpc>
                        <a:spcBef>
                          <a:spcPts val="0"/>
                        </a:spcBef>
                        <a:spcAft>
                          <a:spcPts val="0"/>
                        </a:spcAft>
                      </a:pPr>
                      <a:r>
                        <a:rPr lang="en-US" sz="1000" b="0"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10.0</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a:noFill/>
                    </a:lnR>
                    <a:lnT>
                      <a:noFill/>
                    </a:lnT>
                    <a:lnB>
                      <a:noFill/>
                    </a:lnB>
                    <a:solidFill>
                      <a:srgbClr val="F4E9EB"/>
                    </a:solidFill>
                  </a:tcPr>
                </a:tc>
              </a:tr>
              <a:tr h="324085">
                <a:tc>
                  <a:txBody>
                    <a:bodyPr/>
                    <a:lstStyle/>
                    <a:p>
                      <a:pPr marL="0" marR="0" algn="r">
                        <a:lnSpc>
                          <a:spcPct val="115000"/>
                        </a:lnSpc>
                        <a:spcBef>
                          <a:spcPts val="0"/>
                        </a:spcBef>
                        <a:spcAft>
                          <a:spcPts val="0"/>
                        </a:spcAft>
                      </a:pPr>
                      <a:r>
                        <a:rPr lang="en-US" sz="1000" b="1"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Drug</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a:noFill/>
                    </a:lnL>
                    <a:lnR w="19050" cap="flat" cmpd="sng" algn="ctr">
                      <a:solidFill>
                        <a:srgbClr val="FFFFFF"/>
                      </a:solidFill>
                      <a:prstDash val="solid"/>
                      <a:round/>
                      <a:headEnd type="none" w="med" len="med"/>
                      <a:tailEnd type="none" w="med" len="med"/>
                    </a:lnR>
                    <a:lnT>
                      <a:noFill/>
                    </a:lnT>
                    <a:lnB>
                      <a:noFill/>
                    </a:lnB>
                    <a:solidFill>
                      <a:srgbClr val="EAD3D7"/>
                    </a:solidFill>
                  </a:tcPr>
                </a:tc>
                <a:tc>
                  <a:txBody>
                    <a:bodyPr/>
                    <a:lstStyle/>
                    <a:p>
                      <a:pPr marL="0" marR="114300" algn="r">
                        <a:lnSpc>
                          <a:spcPct val="115000"/>
                        </a:lnSpc>
                        <a:spcBef>
                          <a:spcPts val="0"/>
                        </a:spcBef>
                        <a:spcAft>
                          <a:spcPts val="0"/>
                        </a:spcAft>
                      </a:pPr>
                      <a:r>
                        <a:rPr lang="en-US" sz="1000" b="0" kern="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10.4</a:t>
                      </a:r>
                      <a:endParaRPr lang="en-US" sz="1000" b="1" kern="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AD3D7"/>
                    </a:solidFill>
                  </a:tcPr>
                </a:tc>
                <a:tc>
                  <a:txBody>
                    <a:bodyPr/>
                    <a:lstStyle/>
                    <a:p>
                      <a:pPr marL="0" marR="114300" algn="r">
                        <a:lnSpc>
                          <a:spcPct val="115000"/>
                        </a:lnSpc>
                        <a:spcBef>
                          <a:spcPts val="0"/>
                        </a:spcBef>
                        <a:spcAft>
                          <a:spcPts val="0"/>
                        </a:spcAft>
                      </a:pPr>
                      <a:r>
                        <a:rPr lang="en-US" sz="1000" b="0" kern="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4.8</a:t>
                      </a:r>
                      <a:endParaRPr lang="en-US" sz="1000" b="1" kern="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AD3D7"/>
                    </a:solidFill>
                  </a:tcPr>
                </a:tc>
                <a:tc>
                  <a:txBody>
                    <a:bodyPr/>
                    <a:lstStyle/>
                    <a:p>
                      <a:pPr marL="0" marR="114300" algn="r">
                        <a:lnSpc>
                          <a:spcPct val="115000"/>
                        </a:lnSpc>
                        <a:spcBef>
                          <a:spcPts val="0"/>
                        </a:spcBef>
                        <a:spcAft>
                          <a:spcPts val="0"/>
                        </a:spcAft>
                      </a:pPr>
                      <a:r>
                        <a:rPr lang="en-US" sz="1000" b="0"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4.8</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a:noFill/>
                    </a:lnR>
                    <a:lnT>
                      <a:noFill/>
                    </a:lnT>
                    <a:lnB>
                      <a:noFill/>
                    </a:lnB>
                    <a:solidFill>
                      <a:srgbClr val="EAD3D7"/>
                    </a:solidFill>
                  </a:tcPr>
                </a:tc>
              </a:tr>
              <a:tr h="324085">
                <a:tc>
                  <a:txBody>
                    <a:bodyPr/>
                    <a:lstStyle/>
                    <a:p>
                      <a:pPr marL="0" marR="0" algn="r">
                        <a:lnSpc>
                          <a:spcPct val="115000"/>
                        </a:lnSpc>
                        <a:spcBef>
                          <a:spcPts val="0"/>
                        </a:spcBef>
                        <a:spcAft>
                          <a:spcPts val="0"/>
                        </a:spcAft>
                      </a:pPr>
                      <a:r>
                        <a:rPr lang="en-US" sz="1000" b="1"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Public Order</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a:noFill/>
                    </a:lnL>
                    <a:lnR w="19050" cap="flat" cmpd="sng" algn="ctr">
                      <a:solidFill>
                        <a:srgbClr val="FFFFFF"/>
                      </a:solidFill>
                      <a:prstDash val="solid"/>
                      <a:round/>
                      <a:headEnd type="none" w="med" len="med"/>
                      <a:tailEnd type="none" w="med" len="med"/>
                    </a:lnR>
                    <a:lnT>
                      <a:noFill/>
                    </a:lnT>
                    <a:lnB>
                      <a:noFill/>
                    </a:lnB>
                    <a:solidFill>
                      <a:srgbClr val="F4E9EB"/>
                    </a:solidFill>
                  </a:tcPr>
                </a:tc>
                <a:tc>
                  <a:txBody>
                    <a:bodyPr/>
                    <a:lstStyle/>
                    <a:p>
                      <a:pPr marL="0" marR="114300" algn="r">
                        <a:lnSpc>
                          <a:spcPct val="115000"/>
                        </a:lnSpc>
                        <a:spcBef>
                          <a:spcPts val="0"/>
                        </a:spcBef>
                        <a:spcAft>
                          <a:spcPts val="0"/>
                        </a:spcAft>
                      </a:pPr>
                      <a:r>
                        <a:rPr lang="en-US" sz="1000" b="0" kern="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15.2</a:t>
                      </a:r>
                      <a:endParaRPr lang="en-US" sz="1000" b="1" kern="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4E9EB"/>
                    </a:solidFill>
                  </a:tcPr>
                </a:tc>
                <a:tc>
                  <a:txBody>
                    <a:bodyPr/>
                    <a:lstStyle/>
                    <a:p>
                      <a:pPr marL="0" marR="114300" algn="r">
                        <a:lnSpc>
                          <a:spcPct val="115000"/>
                        </a:lnSpc>
                        <a:spcBef>
                          <a:spcPts val="0"/>
                        </a:spcBef>
                        <a:spcAft>
                          <a:spcPts val="0"/>
                        </a:spcAft>
                      </a:pPr>
                      <a:r>
                        <a:rPr lang="en-US" sz="1000" b="1" kern="0" dirty="0">
                          <a:solidFill>
                            <a:srgbClr val="FF0000"/>
                          </a:solidFill>
                          <a:effectLst/>
                          <a:latin typeface="Tw Cen MT" panose="020B0602020104020603" pitchFamily="34" charset="0"/>
                          <a:ea typeface="MS Gothic" panose="020B0609070205080204" pitchFamily="49" charset="-128"/>
                          <a:cs typeface="Times New Roman" panose="02020603050405020304" pitchFamily="18" charset="0"/>
                        </a:rPr>
                        <a:t>15.2</a:t>
                      </a:r>
                      <a:endParaRPr lang="en-US" sz="1000" b="1" kern="0" dirty="0">
                        <a:solidFill>
                          <a:srgbClr val="FF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4E9EB"/>
                    </a:solidFill>
                  </a:tcPr>
                </a:tc>
                <a:tc>
                  <a:txBody>
                    <a:bodyPr/>
                    <a:lstStyle/>
                    <a:p>
                      <a:pPr marL="0" marR="114300" algn="r">
                        <a:lnSpc>
                          <a:spcPct val="115000"/>
                        </a:lnSpc>
                        <a:spcBef>
                          <a:spcPts val="0"/>
                        </a:spcBef>
                        <a:spcAft>
                          <a:spcPts val="0"/>
                        </a:spcAft>
                      </a:pPr>
                      <a:r>
                        <a:rPr lang="en-US" sz="1000" b="0"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6.5</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a:noFill/>
                    </a:lnR>
                    <a:lnT>
                      <a:noFill/>
                    </a:lnT>
                    <a:lnB>
                      <a:noFill/>
                    </a:lnB>
                    <a:solidFill>
                      <a:srgbClr val="F4E9EB"/>
                    </a:solidFill>
                  </a:tcPr>
                </a:tc>
              </a:tr>
              <a:tr h="324085">
                <a:tc>
                  <a:txBody>
                    <a:bodyPr/>
                    <a:lstStyle/>
                    <a:p>
                      <a:pPr marL="0" marR="0" algn="r">
                        <a:lnSpc>
                          <a:spcPct val="115000"/>
                        </a:lnSpc>
                        <a:spcBef>
                          <a:spcPts val="0"/>
                        </a:spcBef>
                        <a:spcAft>
                          <a:spcPts val="0"/>
                        </a:spcAft>
                      </a:pPr>
                      <a:r>
                        <a:rPr lang="en-US" sz="1000" b="1"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Other</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a:noFill/>
                    </a:lnL>
                    <a:lnR w="19050" cap="flat" cmpd="sng" algn="ctr">
                      <a:solidFill>
                        <a:srgbClr val="FFFFFF"/>
                      </a:solidFill>
                      <a:prstDash val="solid"/>
                      <a:round/>
                      <a:headEnd type="none" w="med" len="med"/>
                      <a:tailEnd type="none" w="med" len="med"/>
                    </a:lnR>
                    <a:lnT>
                      <a:noFill/>
                    </a:lnT>
                    <a:lnB>
                      <a:noFill/>
                    </a:lnB>
                    <a:solidFill>
                      <a:srgbClr val="EAD3D7"/>
                    </a:solidFill>
                  </a:tcPr>
                </a:tc>
                <a:tc>
                  <a:txBody>
                    <a:bodyPr/>
                    <a:lstStyle/>
                    <a:p>
                      <a:pPr marL="0" marR="114300" algn="r">
                        <a:lnSpc>
                          <a:spcPct val="115000"/>
                        </a:lnSpc>
                        <a:spcBef>
                          <a:spcPts val="0"/>
                        </a:spcBef>
                        <a:spcAft>
                          <a:spcPts val="0"/>
                        </a:spcAft>
                      </a:pPr>
                      <a:r>
                        <a:rPr lang="en-US" sz="1000" b="0"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9.1</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AD3D7"/>
                    </a:solidFill>
                  </a:tcPr>
                </a:tc>
                <a:tc>
                  <a:txBody>
                    <a:bodyPr/>
                    <a:lstStyle/>
                    <a:p>
                      <a:pPr marL="0" marR="114300" algn="r">
                        <a:lnSpc>
                          <a:spcPct val="115000"/>
                        </a:lnSpc>
                        <a:spcBef>
                          <a:spcPts val="0"/>
                        </a:spcBef>
                        <a:spcAft>
                          <a:spcPts val="0"/>
                        </a:spcAft>
                      </a:pPr>
                      <a:r>
                        <a:rPr lang="en-US" sz="1000" b="0" kern="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7.4</a:t>
                      </a:r>
                      <a:endParaRPr lang="en-US" sz="1000" b="1" kern="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AD3D7"/>
                    </a:solidFill>
                  </a:tcPr>
                </a:tc>
                <a:tc>
                  <a:txBody>
                    <a:bodyPr/>
                    <a:lstStyle/>
                    <a:p>
                      <a:pPr marL="0" marR="114300" algn="r">
                        <a:lnSpc>
                          <a:spcPct val="115000"/>
                        </a:lnSpc>
                        <a:spcBef>
                          <a:spcPts val="0"/>
                        </a:spcBef>
                        <a:spcAft>
                          <a:spcPts val="0"/>
                        </a:spcAft>
                      </a:pPr>
                      <a:r>
                        <a:rPr lang="en-US" sz="1000" b="0" kern="0" dirty="0">
                          <a:solidFill>
                            <a:schemeClr val="tx1"/>
                          </a:solidFill>
                          <a:effectLst/>
                          <a:latin typeface="Tw Cen MT" panose="020B0602020104020603" pitchFamily="34" charset="0"/>
                          <a:ea typeface="MS Gothic" panose="020B0609070205080204" pitchFamily="49" charset="-128"/>
                          <a:cs typeface="Times New Roman" panose="02020603050405020304" pitchFamily="18" charset="0"/>
                        </a:rPr>
                        <a:t>2.6</a:t>
                      </a:r>
                      <a:endParaRPr lang="en-US" sz="1000" b="1" kern="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ctr">
                    <a:lnL w="19050" cap="flat" cmpd="sng" algn="ctr">
                      <a:solidFill>
                        <a:srgbClr val="FFFFFF"/>
                      </a:solidFill>
                      <a:prstDash val="solid"/>
                      <a:round/>
                      <a:headEnd type="none" w="med" len="med"/>
                      <a:tailEnd type="none" w="med" len="med"/>
                    </a:lnL>
                    <a:lnR>
                      <a:noFill/>
                    </a:lnR>
                    <a:lnT>
                      <a:noFill/>
                    </a:lnT>
                    <a:lnB>
                      <a:noFill/>
                    </a:lnB>
                    <a:solidFill>
                      <a:srgbClr val="EAD3D7"/>
                    </a:solidFill>
                  </a:tcPr>
                </a:tc>
              </a:tr>
            </a:tbl>
          </a:graphicData>
        </a:graphic>
      </p:graphicFrame>
      <p:sp>
        <p:nvSpPr>
          <p:cNvPr id="12" name="Text Box 2"/>
          <p:cNvSpPr txBox="1">
            <a:spLocks noChangeArrowheads="1"/>
          </p:cNvSpPr>
          <p:nvPr/>
        </p:nvSpPr>
        <p:spPr bwMode="auto">
          <a:xfrm rot="-5400000">
            <a:off x="-3257550" y="723900"/>
            <a:ext cx="8191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ALCOHOL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 Box 7"/>
          <p:cNvSpPr txBox="1">
            <a:spLocks noChangeArrowheads="1"/>
          </p:cNvSpPr>
          <p:nvPr/>
        </p:nvSpPr>
        <p:spPr bwMode="auto">
          <a:xfrm rot="5400000" flipV="1">
            <a:off x="-3873500" y="77470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DRUGS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287383" y="1405180"/>
            <a:ext cx="3979817" cy="658642"/>
          </a:xfrm>
          <a:prstGeom prst="rect">
            <a:avLst/>
          </a:prstGeom>
        </p:spPr>
        <p:txBody>
          <a:bodyPr wrap="square">
            <a:spAutoFit/>
          </a:bodyPr>
          <a:lstStyle/>
          <a:p>
            <a:pPr algn="ctr">
              <a:lnSpc>
                <a:spcPct val="115000"/>
              </a:lnSpc>
            </a:pPr>
            <a:r>
              <a:rPr lang="en-US" sz="1600" i="1" kern="0" dirty="0" smtClean="0">
                <a:latin typeface="Tw Cen MT" panose="020B0602020104020603" pitchFamily="34" charset="0"/>
                <a:ea typeface="MS Gothic" panose="020B0609070205080204" pitchFamily="49" charset="-128"/>
                <a:cs typeface="Times New Roman" panose="02020603050405020304" pitchFamily="18" charset="0"/>
              </a:rPr>
              <a:t>Proportion </a:t>
            </a:r>
            <a:r>
              <a:rPr lang="en-US" sz="1600" i="1" kern="0" dirty="0">
                <a:latin typeface="Tw Cen MT" panose="020B0602020104020603" pitchFamily="34" charset="0"/>
                <a:ea typeface="MS Gothic" panose="020B0609070205080204" pitchFamily="49" charset="-128"/>
                <a:cs typeface="Times New Roman" panose="02020603050405020304" pitchFamily="18" charset="0"/>
              </a:rPr>
              <a:t>of Respondents by Outcome of Category of Offence </a:t>
            </a:r>
            <a:endParaRPr lang="en-US" sz="1600" b="1" kern="0" dirty="0">
              <a:latin typeface="Calibri" panose="020F0502020204030204" pitchFamily="34" charset="0"/>
              <a:ea typeface="MS Gothic" panose="020B0609070205080204" pitchFamily="49" charset="-128"/>
              <a:cs typeface="Times New Roman" panose="02020603050405020304" pitchFamily="18" charset="0"/>
            </a:endParaRPr>
          </a:p>
        </p:txBody>
      </p:sp>
      <p:grpSp>
        <p:nvGrpSpPr>
          <p:cNvPr id="16" name="Group 15"/>
          <p:cNvGrpSpPr/>
          <p:nvPr/>
        </p:nvGrpSpPr>
        <p:grpSpPr>
          <a:xfrm>
            <a:off x="287384" y="5003867"/>
            <a:ext cx="4153988" cy="1417272"/>
            <a:chOff x="1308958" y="1773514"/>
            <a:chExt cx="2267635" cy="1417272"/>
          </a:xfrm>
        </p:grpSpPr>
        <p:sp>
          <p:nvSpPr>
            <p:cNvPr id="17" name="Rounded Rectangle 16"/>
            <p:cNvSpPr/>
            <p:nvPr/>
          </p:nvSpPr>
          <p:spPr>
            <a:xfrm>
              <a:off x="1308958" y="1773514"/>
              <a:ext cx="2267635" cy="1417272"/>
            </a:xfrm>
            <a:prstGeom prst="roundRect">
              <a:avLst>
                <a:gd name="adj" fmla="val 10000"/>
              </a:avLst>
            </a:prstGeom>
            <a:ln>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1350468" y="1815024"/>
              <a:ext cx="2184615" cy="1334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smtClean="0">
                  <a:solidFill>
                    <a:schemeClr val="tx1"/>
                  </a:solidFill>
                  <a:latin typeface="Gill Sans MT" panose="020B0502020104020203" pitchFamily="34" charset="0"/>
                </a:rPr>
                <a:t>Violent: 24.3% (Prison)</a:t>
              </a:r>
            </a:p>
            <a:p>
              <a:pPr lvl="0" algn="ctr" defTabSz="1066800">
                <a:lnSpc>
                  <a:spcPct val="90000"/>
                </a:lnSpc>
                <a:spcBef>
                  <a:spcPct val="0"/>
                </a:spcBef>
                <a:spcAft>
                  <a:spcPct val="35000"/>
                </a:spcAft>
                <a:buFont typeface="Arial" panose="020B0604020202020204" pitchFamily="34" charset="0"/>
                <a:buNone/>
              </a:pPr>
              <a:r>
                <a:rPr lang="en-US" sz="2400" dirty="0" smtClean="0">
                  <a:solidFill>
                    <a:schemeClr val="tx1"/>
                  </a:solidFill>
                  <a:latin typeface="Gill Sans MT" panose="020B0502020104020203" pitchFamily="34" charset="0"/>
                </a:rPr>
                <a:t>Public Order: 15.2% (Fine)</a:t>
              </a:r>
            </a:p>
            <a:p>
              <a:pPr lvl="0" algn="ctr" defTabSz="1066800">
                <a:lnSpc>
                  <a:spcPct val="90000"/>
                </a:lnSpc>
                <a:spcBef>
                  <a:spcPct val="0"/>
                </a:spcBef>
                <a:spcAft>
                  <a:spcPct val="35000"/>
                </a:spcAft>
                <a:buFont typeface="Arial" panose="020B0604020202020204" pitchFamily="34" charset="0"/>
                <a:buNone/>
              </a:pPr>
              <a:r>
                <a:rPr lang="en-US" sz="2400" kern="1200" dirty="0" smtClean="0">
                  <a:solidFill>
                    <a:schemeClr val="tx1"/>
                  </a:solidFill>
                  <a:latin typeface="Gill Sans MT" panose="020B0502020104020203" pitchFamily="34" charset="0"/>
                </a:rPr>
                <a:t>Violent: 14.8% (Probation)</a:t>
              </a:r>
              <a:endParaRPr lang="en-US" sz="2400" kern="1200" dirty="0">
                <a:solidFill>
                  <a:schemeClr val="tx1"/>
                </a:solidFill>
                <a:latin typeface="Gill Sans MT" panose="020B0502020104020203" pitchFamily="34" charset="0"/>
              </a:endParaRPr>
            </a:p>
          </p:txBody>
        </p:sp>
      </p:grpSp>
      <p:grpSp>
        <p:nvGrpSpPr>
          <p:cNvPr id="19" name="Group 18"/>
          <p:cNvGrpSpPr/>
          <p:nvPr/>
        </p:nvGrpSpPr>
        <p:grpSpPr>
          <a:xfrm>
            <a:off x="7579360" y="1518172"/>
            <a:ext cx="4153988" cy="1063113"/>
            <a:chOff x="1308958" y="1773514"/>
            <a:chExt cx="2267635" cy="1417272"/>
          </a:xfrm>
        </p:grpSpPr>
        <p:sp>
          <p:nvSpPr>
            <p:cNvPr id="20" name="Rounded Rectangle 19"/>
            <p:cNvSpPr/>
            <p:nvPr/>
          </p:nvSpPr>
          <p:spPr>
            <a:xfrm>
              <a:off x="1308958" y="1773514"/>
              <a:ext cx="2267635" cy="1417272"/>
            </a:xfrm>
            <a:prstGeom prst="roundRect">
              <a:avLst>
                <a:gd name="adj" fmla="val 10000"/>
              </a:avLst>
            </a:prstGeom>
            <a:ln>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1350468" y="1815024"/>
              <a:ext cx="2184615" cy="1334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smtClean="0">
                  <a:solidFill>
                    <a:schemeClr val="tx1"/>
                  </a:solidFill>
                  <a:latin typeface="Gill Sans MT" panose="020B0502020104020203" pitchFamily="34" charset="0"/>
                </a:rPr>
                <a:t>Most participants had been to prison between 2-5 times (29.1%) </a:t>
              </a:r>
              <a:endParaRPr lang="en-US" sz="2400" kern="1200" dirty="0">
                <a:solidFill>
                  <a:schemeClr val="tx1"/>
                </a:solidFill>
                <a:latin typeface="Gill Sans MT" panose="020B0502020104020203" pitchFamily="34" charset="0"/>
              </a:endParaRPr>
            </a:p>
          </p:txBody>
        </p:sp>
      </p:grpSp>
      <p:grpSp>
        <p:nvGrpSpPr>
          <p:cNvPr id="22" name="Group 21"/>
          <p:cNvGrpSpPr/>
          <p:nvPr/>
        </p:nvGrpSpPr>
        <p:grpSpPr>
          <a:xfrm>
            <a:off x="7616531" y="5213327"/>
            <a:ext cx="4153988" cy="1417272"/>
            <a:chOff x="1308958" y="1773514"/>
            <a:chExt cx="2267635" cy="1417272"/>
          </a:xfrm>
        </p:grpSpPr>
        <p:sp>
          <p:nvSpPr>
            <p:cNvPr id="23" name="Rounded Rectangle 22"/>
            <p:cNvSpPr/>
            <p:nvPr/>
          </p:nvSpPr>
          <p:spPr>
            <a:xfrm>
              <a:off x="1308958" y="1773514"/>
              <a:ext cx="2267635" cy="1417272"/>
            </a:xfrm>
            <a:prstGeom prst="roundRect">
              <a:avLst>
                <a:gd name="adj" fmla="val 10000"/>
              </a:avLst>
            </a:prstGeom>
            <a:ln>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1350468" y="1815024"/>
              <a:ext cx="2184615" cy="1334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u="sng" kern="1200" dirty="0" smtClean="0">
                  <a:solidFill>
                    <a:schemeClr val="tx1"/>
                  </a:solidFill>
                  <a:latin typeface="Gill Sans MT" panose="020B0502020104020203" pitchFamily="34" charset="0"/>
                </a:rPr>
                <a:t>Drug and Alcohol Connection</a:t>
              </a:r>
            </a:p>
            <a:p>
              <a:pPr lvl="0" algn="ctr" defTabSz="1066800">
                <a:lnSpc>
                  <a:spcPct val="90000"/>
                </a:lnSpc>
                <a:spcBef>
                  <a:spcPct val="0"/>
                </a:spcBef>
                <a:spcAft>
                  <a:spcPct val="35000"/>
                </a:spcAft>
                <a:buFont typeface="Arial" panose="020B0604020202020204" pitchFamily="34" charset="0"/>
                <a:buNone/>
              </a:pPr>
              <a:r>
                <a:rPr lang="en-US" sz="2400" kern="1200" dirty="0" smtClean="0">
                  <a:solidFill>
                    <a:schemeClr val="tx1"/>
                  </a:solidFill>
                  <a:latin typeface="Gill Sans MT" panose="020B0502020104020203" pitchFamily="34" charset="0"/>
                </a:rPr>
                <a:t>Current Offence: 27.4% Drugs</a:t>
              </a:r>
            </a:p>
            <a:p>
              <a:pPr lvl="0" algn="ctr" defTabSz="1066800">
                <a:lnSpc>
                  <a:spcPct val="90000"/>
                </a:lnSpc>
                <a:spcBef>
                  <a:spcPct val="0"/>
                </a:spcBef>
                <a:spcAft>
                  <a:spcPct val="35000"/>
                </a:spcAft>
                <a:buFont typeface="Arial" panose="020B0604020202020204" pitchFamily="34" charset="0"/>
                <a:buNone/>
              </a:pPr>
              <a:r>
                <a:rPr lang="en-US" sz="2400" dirty="0" smtClean="0">
                  <a:solidFill>
                    <a:schemeClr val="tx1"/>
                  </a:solidFill>
                  <a:latin typeface="Gill Sans MT" panose="020B0502020104020203" pitchFamily="34" charset="0"/>
                </a:rPr>
                <a:t>Previous Offence: 27.8% Drugs </a:t>
              </a:r>
              <a:endParaRPr lang="en-US" sz="2400" kern="1200"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55715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4093359" y="-52946"/>
            <a:ext cx="8303740" cy="1323439"/>
          </a:xfrm>
          <a:prstGeom prst="rect">
            <a:avLst/>
          </a:prstGeom>
          <a:noFill/>
        </p:spPr>
        <p:txBody>
          <a:bodyPr wrap="square" rtlCol="0">
            <a:spAutoFit/>
          </a:bodyPr>
          <a:lstStyle/>
          <a:p>
            <a:r>
              <a:rPr lang="en-US" sz="4000" dirty="0" smtClean="0"/>
              <a:t>HIV/AIDS &amp; HEPATITIS B STATUS &amp; ABUSE HISTORY</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411206080"/>
              </p:ext>
            </p:extLst>
          </p:nvPr>
        </p:nvGraphicFramePr>
        <p:xfrm>
          <a:off x="6486258" y="3009645"/>
          <a:ext cx="5275603" cy="3194600"/>
        </p:xfrm>
        <a:graphic>
          <a:graphicData uri="http://schemas.openxmlformats.org/drawingml/2006/table">
            <a:tbl>
              <a:tblPr firstRow="1" firstCol="1" bandRow="1"/>
              <a:tblGrid>
                <a:gridCol w="2512599"/>
                <a:gridCol w="1354469"/>
                <a:gridCol w="1408535"/>
              </a:tblGrid>
              <a:tr h="198035">
                <a:tc gridSpan="3">
                  <a:txBody>
                    <a:bodyPr/>
                    <a:lstStyle/>
                    <a:p>
                      <a:pPr marL="0" marR="0" algn="l">
                        <a:lnSpc>
                          <a:spcPct val="115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DA1F28"/>
                      </a:solidFill>
                      <a:prstDash val="solid"/>
                      <a:round/>
                      <a:headEnd type="none" w="med" len="med"/>
                      <a:tailEnd type="none" w="med" len="med"/>
                    </a:lnT>
                    <a:lnB w="12700" cap="flat" cmpd="sng" algn="ctr">
                      <a:solidFill>
                        <a:srgbClr val="DA1F28"/>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9313">
                <a:tc>
                  <a:txBody>
                    <a:bodyPr/>
                    <a:lstStyle/>
                    <a:p>
                      <a:pPr marL="0" marR="0" algn="r">
                        <a:lnSpc>
                          <a:spcPct val="115000"/>
                        </a:lnSpc>
                        <a:spcBef>
                          <a:spcPts val="0"/>
                        </a:spcBef>
                        <a:spcAft>
                          <a:spcPts val="0"/>
                        </a:spcAft>
                      </a:pP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TYPE OF ABUSE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DA1F28"/>
                      </a:solidFill>
                      <a:prstDash val="solid"/>
                      <a:round/>
                      <a:headEnd type="none" w="med" len="med"/>
                      <a:tailEnd type="none" w="med" len="med"/>
                    </a:lnT>
                    <a:lnB>
                      <a:noFill/>
                    </a:lnB>
                    <a:solidFill>
                      <a:srgbClr val="F7C6C8"/>
                    </a:solidFill>
                  </a:tcPr>
                </a:tc>
                <a:tc>
                  <a:txBody>
                    <a:bodyPr/>
                    <a:lstStyle/>
                    <a:p>
                      <a:pPr marL="0" marR="0" algn="ctr">
                        <a:lnSpc>
                          <a:spcPct val="115000"/>
                        </a:lnSpc>
                        <a:spcBef>
                          <a:spcPts val="0"/>
                        </a:spcBef>
                        <a:spcAft>
                          <a:spcPts val="0"/>
                        </a:spcAft>
                      </a:pP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DA1F28"/>
                      </a:solidFill>
                      <a:prstDash val="solid"/>
                      <a:round/>
                      <a:headEnd type="none" w="med" len="med"/>
                      <a:tailEnd type="none" w="med" len="med"/>
                    </a:lnT>
                    <a:lnB>
                      <a:noFill/>
                    </a:lnB>
                    <a:solidFill>
                      <a:srgbClr val="F7C6C8"/>
                    </a:solidFill>
                  </a:tcPr>
                </a:tc>
                <a:tc>
                  <a:txBody>
                    <a:bodyPr/>
                    <a:lstStyle/>
                    <a:p>
                      <a:pPr marL="0" marR="0" algn="ctr">
                        <a:lnSpc>
                          <a:spcPct val="115000"/>
                        </a:lnSpc>
                        <a:spcBef>
                          <a:spcPts val="0"/>
                        </a:spcBef>
                        <a:spcAft>
                          <a:spcPts val="0"/>
                        </a:spcAft>
                      </a:pPr>
                      <a:r>
                        <a:rPr lang="en-US" sz="1600" b="1"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DA1F28"/>
                      </a:solidFill>
                      <a:prstDash val="solid"/>
                      <a:round/>
                      <a:headEnd type="none" w="med" len="med"/>
                      <a:tailEnd type="none" w="med" len="med"/>
                    </a:lnT>
                    <a:lnB>
                      <a:noFill/>
                    </a:lnB>
                    <a:solidFill>
                      <a:srgbClr val="F7C6C8"/>
                    </a:solidFill>
                  </a:tcPr>
                </a:tc>
              </a:tr>
              <a:tr h="599313">
                <a:tc>
                  <a:txBody>
                    <a:bodyPr/>
                    <a:lstStyle/>
                    <a:p>
                      <a:pPr marL="0" marR="0" algn="r">
                        <a:lnSpc>
                          <a:spcPct val="115000"/>
                        </a:lnSpc>
                        <a:spcBef>
                          <a:spcPts val="0"/>
                        </a:spcBef>
                        <a:spcAft>
                          <a:spcPts val="0"/>
                        </a:spcAft>
                      </a:pPr>
                      <a:r>
                        <a:rPr lang="en-US" sz="160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Physical Abuse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8.7</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599313">
                <a:tc>
                  <a:txBody>
                    <a:bodyPr/>
                    <a:lstStyle/>
                    <a:p>
                      <a:pPr marL="0" marR="0" algn="r">
                        <a:lnSpc>
                          <a:spcPct val="115000"/>
                        </a:lnSpc>
                        <a:spcBef>
                          <a:spcPts val="0"/>
                        </a:spcBef>
                        <a:spcAft>
                          <a:spcPts val="0"/>
                        </a:spcAft>
                      </a:pPr>
                      <a:r>
                        <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Sexual Abuse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7C6C8"/>
                    </a:solidFill>
                  </a:tcPr>
                </a:tc>
                <a:tc>
                  <a:txBody>
                    <a:bodyPr/>
                    <a:lstStyle/>
                    <a:p>
                      <a:pPr marL="0" marR="0" algn="ctr">
                        <a:lnSpc>
                          <a:spcPct val="115000"/>
                        </a:lnSpc>
                        <a:spcBef>
                          <a:spcPts val="0"/>
                        </a:spcBef>
                        <a:spcAft>
                          <a:spcPts val="0"/>
                        </a:spcAft>
                      </a:pPr>
                      <a:r>
                        <a:rPr lang="en-US" sz="160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7C6C8"/>
                    </a:solidFill>
                  </a:tcPr>
                </a:tc>
                <a:tc>
                  <a:txBody>
                    <a:bodyPr/>
                    <a:lstStyle/>
                    <a:p>
                      <a:pPr marL="0" marR="0" algn="ctr">
                        <a:lnSpc>
                          <a:spcPct val="115000"/>
                        </a:lnSpc>
                        <a:spcBef>
                          <a:spcPts val="0"/>
                        </a:spcBef>
                        <a:spcAft>
                          <a:spcPts val="0"/>
                        </a:spcAft>
                      </a:pPr>
                      <a:r>
                        <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7C6C8"/>
                    </a:solidFill>
                  </a:tcPr>
                </a:tc>
              </a:tr>
              <a:tr h="599313">
                <a:tc>
                  <a:txBody>
                    <a:bodyPr/>
                    <a:lstStyle/>
                    <a:p>
                      <a:pPr marL="0" marR="0" algn="r">
                        <a:lnSpc>
                          <a:spcPct val="115000"/>
                        </a:lnSpc>
                        <a:spcBef>
                          <a:spcPts val="0"/>
                        </a:spcBef>
                        <a:spcAft>
                          <a:spcPts val="0"/>
                        </a:spcAft>
                      </a:pPr>
                      <a:r>
                        <a:rPr lang="en-US" sz="160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Neglect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599313">
                <a:tc>
                  <a:txBody>
                    <a:bodyPr/>
                    <a:lstStyle/>
                    <a:p>
                      <a:pPr marL="0" marR="0" algn="r">
                        <a:lnSpc>
                          <a:spcPct val="115000"/>
                        </a:lnSpc>
                        <a:spcBef>
                          <a:spcPts val="0"/>
                        </a:spcBef>
                        <a:spcAft>
                          <a:spcPts val="0"/>
                        </a:spcAft>
                      </a:pPr>
                      <a:r>
                        <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Abandonment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DA1F28"/>
                      </a:solidFill>
                      <a:prstDash val="solid"/>
                      <a:round/>
                      <a:headEnd type="none" w="med" len="med"/>
                      <a:tailEnd type="none" w="med" len="med"/>
                    </a:lnB>
                    <a:solidFill>
                      <a:srgbClr val="F7C6C8"/>
                    </a:solidFill>
                  </a:tcPr>
                </a:tc>
                <a:tc>
                  <a:txBody>
                    <a:bodyPr/>
                    <a:lstStyle/>
                    <a:p>
                      <a:pPr marL="0" marR="0" algn="ctr">
                        <a:lnSpc>
                          <a:spcPct val="115000"/>
                        </a:lnSpc>
                        <a:spcBef>
                          <a:spcPts val="0"/>
                        </a:spcBef>
                        <a:spcAft>
                          <a:spcPts val="0"/>
                        </a:spcAft>
                      </a:pPr>
                      <a:r>
                        <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DA1F28"/>
                      </a:solidFill>
                      <a:prstDash val="solid"/>
                      <a:round/>
                      <a:headEnd type="none" w="med" len="med"/>
                      <a:tailEnd type="none" w="med" len="med"/>
                    </a:lnB>
                    <a:solidFill>
                      <a:srgbClr val="F7C6C8"/>
                    </a:solidFill>
                  </a:tcPr>
                </a:tc>
                <a:tc>
                  <a:txBody>
                    <a:bodyPr/>
                    <a:lstStyle/>
                    <a:p>
                      <a:pPr marL="0" marR="0" algn="ctr">
                        <a:lnSpc>
                          <a:spcPct val="115000"/>
                        </a:lnSpc>
                        <a:spcBef>
                          <a:spcPts val="0"/>
                        </a:spcBef>
                        <a:spcAft>
                          <a:spcPts val="0"/>
                        </a:spcAft>
                      </a:pPr>
                      <a:r>
                        <a:rPr lang="en-US" sz="16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DA1F28"/>
                      </a:solidFill>
                      <a:prstDash val="solid"/>
                      <a:round/>
                      <a:headEnd type="none" w="med" len="med"/>
                      <a:tailEnd type="none" w="med" len="med"/>
                    </a:lnB>
                    <a:solidFill>
                      <a:srgbClr val="F7C6C8"/>
                    </a:solidFill>
                  </a:tcPr>
                </a:tc>
              </a:tr>
            </a:tbl>
          </a:graphicData>
        </a:graphic>
      </p:graphicFrame>
      <p:graphicFrame>
        <p:nvGraphicFramePr>
          <p:cNvPr id="12" name="Diagram 11"/>
          <p:cNvGraphicFramePr/>
          <p:nvPr>
            <p:extLst>
              <p:ext uri="{D42A27DB-BD31-4B8C-83A1-F6EECF244321}">
                <p14:modId xmlns:p14="http://schemas.microsoft.com/office/powerpoint/2010/main" val="120307798"/>
              </p:ext>
            </p:extLst>
          </p:nvPr>
        </p:nvGraphicFramePr>
        <p:xfrm>
          <a:off x="236951" y="1598802"/>
          <a:ext cx="5183978" cy="4964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6668568" y="2113596"/>
            <a:ext cx="5460763" cy="710323"/>
          </a:xfrm>
          <a:prstGeom prst="rect">
            <a:avLst/>
          </a:prstGeom>
        </p:spPr>
        <p:txBody>
          <a:bodyPr wrap="square">
            <a:spAutoFit/>
          </a:bodyPr>
          <a:lstStyle/>
          <a:p>
            <a:pPr>
              <a:lnSpc>
                <a:spcPct val="115000"/>
              </a:lnSpc>
            </a:pPr>
            <a:r>
              <a:rPr lang="en-US" b="1" i="1" dirty="0" smtClean="0">
                <a:solidFill>
                  <a:srgbClr val="000000"/>
                </a:solidFill>
                <a:latin typeface="Tw Cen MT" panose="020B0602020104020603" pitchFamily="34" charset="0"/>
                <a:ea typeface="MS Gothic" panose="020B0609070205080204" pitchFamily="49" charset="-128"/>
                <a:cs typeface="Times New Roman" panose="02020603050405020304" pitchFamily="18" charset="0"/>
              </a:rPr>
              <a:t>Self-reported </a:t>
            </a:r>
            <a:r>
              <a:rPr lang="en-US" b="1" i="1" dirty="0">
                <a:solidFill>
                  <a:srgbClr val="000000"/>
                </a:solidFill>
                <a:latin typeface="Tw Cen MT" panose="020B0602020104020603" pitchFamily="34" charset="0"/>
                <a:ea typeface="MS Gothic" panose="020B0609070205080204" pitchFamily="49" charset="-128"/>
                <a:cs typeface="Times New Roman" panose="02020603050405020304" pitchFamily="18" charset="0"/>
              </a:rPr>
              <a:t>History of Physical Abuse, Sexual Abuse, Neglect, and Abandonment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842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936180" y="299103"/>
            <a:ext cx="8303740" cy="769441"/>
          </a:xfrm>
          <a:prstGeom prst="rect">
            <a:avLst/>
          </a:prstGeom>
          <a:noFill/>
        </p:spPr>
        <p:txBody>
          <a:bodyPr wrap="square" rtlCol="0">
            <a:spAutoFit/>
          </a:bodyPr>
          <a:lstStyle/>
          <a:p>
            <a:r>
              <a:rPr lang="en-US" sz="4400" dirty="0" smtClean="0"/>
              <a:t>DRUG PRICES</a:t>
            </a:r>
            <a:endParaRPr lang="en-US" sz="4400" dirty="0"/>
          </a:p>
        </p:txBody>
      </p:sp>
      <p:graphicFrame>
        <p:nvGraphicFramePr>
          <p:cNvPr id="6" name="Table 5"/>
          <p:cNvGraphicFramePr>
            <a:graphicFrameLocks noGrp="1"/>
          </p:cNvGraphicFramePr>
          <p:nvPr>
            <p:extLst>
              <p:ext uri="{D42A27DB-BD31-4B8C-83A1-F6EECF244321}">
                <p14:modId xmlns:p14="http://schemas.microsoft.com/office/powerpoint/2010/main" val="1918004953"/>
              </p:ext>
            </p:extLst>
          </p:nvPr>
        </p:nvGraphicFramePr>
        <p:xfrm>
          <a:off x="5024383" y="2458277"/>
          <a:ext cx="6127334" cy="3953088"/>
        </p:xfrm>
        <a:graphic>
          <a:graphicData uri="http://schemas.openxmlformats.org/drawingml/2006/table">
            <a:tbl>
              <a:tblPr firstRow="1" firstCol="1" bandRow="1">
                <a:tableStyleId>{2A488322-F2BA-4B5B-9748-0D474271808F}</a:tableStyleId>
              </a:tblPr>
              <a:tblGrid>
                <a:gridCol w="1976300"/>
                <a:gridCol w="2075517"/>
                <a:gridCol w="2075517"/>
              </a:tblGrid>
              <a:tr h="415269">
                <a:tc>
                  <a:txBody>
                    <a:bodyPr/>
                    <a:lstStyle/>
                    <a:p>
                      <a:pPr marL="0" marR="0">
                        <a:lnSpc>
                          <a:spcPct val="115000"/>
                        </a:lnSpc>
                        <a:spcBef>
                          <a:spcPts val="0"/>
                        </a:spcBef>
                        <a:spcAft>
                          <a:spcPts val="0"/>
                        </a:spcAft>
                      </a:pPr>
                      <a:r>
                        <a:rPr lang="en-US" sz="1800" dirty="0">
                          <a:effectLst/>
                        </a:rPr>
                        <a:t>Substance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Mean Price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Number</a:t>
                      </a:r>
                      <a:r>
                        <a:rPr lang="en-US" sz="1800" baseline="0" dirty="0" smtClean="0">
                          <a:effectLst/>
                        </a:rPr>
                        <a:t> of Persons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Cannabis (ounce)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634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Cannabis (gram)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Cannabis Resin (gram)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Cocaine (ounce)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2,632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Cocaine (rock)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Crack (rock)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Heroin (gram)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374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5269">
                <a:tc>
                  <a:txBody>
                    <a:bodyPr/>
                    <a:lstStyle/>
                    <a:p>
                      <a:pPr marL="0" marR="0">
                        <a:lnSpc>
                          <a:spcPct val="115000"/>
                        </a:lnSpc>
                        <a:spcBef>
                          <a:spcPts val="0"/>
                        </a:spcBef>
                        <a:spcAft>
                          <a:spcPts val="0"/>
                        </a:spcAft>
                      </a:pPr>
                      <a:r>
                        <a:rPr lang="en-US" sz="1800" dirty="0">
                          <a:effectLst/>
                        </a:rPr>
                        <a:t>Heroin (deck)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25" y="2759280"/>
            <a:ext cx="3443955" cy="1743022"/>
          </a:xfrm>
          <a:prstGeom prst="rect">
            <a:avLst/>
          </a:prstGeom>
        </p:spPr>
      </p:pic>
      <p:sp>
        <p:nvSpPr>
          <p:cNvPr id="2" name="TextBox 1"/>
          <p:cNvSpPr txBox="1"/>
          <p:nvPr/>
        </p:nvSpPr>
        <p:spPr>
          <a:xfrm>
            <a:off x="5024383" y="1794617"/>
            <a:ext cx="6127334" cy="461665"/>
          </a:xfrm>
          <a:prstGeom prst="rect">
            <a:avLst/>
          </a:prstGeom>
          <a:noFill/>
        </p:spPr>
        <p:txBody>
          <a:bodyPr wrap="square" rtlCol="0">
            <a:spAutoFit/>
          </a:bodyPr>
          <a:lstStyle/>
          <a:p>
            <a:pPr algn="ctr"/>
            <a:r>
              <a:rPr lang="en-US" sz="2400" b="1" dirty="0" smtClean="0">
                <a:solidFill>
                  <a:schemeClr val="accent6">
                    <a:lumMod val="75000"/>
                  </a:schemeClr>
                </a:solidFill>
                <a:latin typeface="Tw Cen MT" panose="020B0602020104020603" pitchFamily="34" charset="0"/>
              </a:rPr>
              <a:t>Drug Prices 2017/2018 </a:t>
            </a:r>
            <a:endParaRPr lang="en-US" sz="2400" b="1" dirty="0">
              <a:solidFill>
                <a:schemeClr val="accent6">
                  <a:lumMod val="75000"/>
                </a:schemeClr>
              </a:solidFill>
              <a:latin typeface="Tw Cen MT" panose="020B0602020104020603" pitchFamily="34" charset="0"/>
            </a:endParaRPr>
          </a:p>
        </p:txBody>
      </p:sp>
    </p:spTree>
    <p:extLst>
      <p:ext uri="{BB962C8B-B14F-4D97-AF65-F5344CB8AC3E}">
        <p14:creationId xmlns:p14="http://schemas.microsoft.com/office/powerpoint/2010/main" val="3383945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itle 1"/>
          <p:cNvSpPr>
            <a:spLocks noGrp="1"/>
          </p:cNvSpPr>
          <p:nvPr/>
        </p:nvSpPr>
        <p:spPr>
          <a:xfrm>
            <a:off x="312136" y="1753472"/>
            <a:ext cx="3469031" cy="4976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400" b="1" dirty="0">
                <a:solidFill>
                  <a:schemeClr val="tx1"/>
                </a:solidFill>
              </a:rPr>
              <a:t>Our Mission</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sz="3000" i="1" dirty="0" smtClean="0">
                <a:solidFill>
                  <a:schemeClr val="tx1"/>
                </a:solidFill>
              </a:rPr>
              <a:t>“</a:t>
            </a:r>
            <a:r>
              <a:rPr lang="en-US" sz="3200" dirty="0">
                <a:solidFill>
                  <a:schemeClr val="tx1"/>
                </a:solidFill>
              </a:rPr>
              <a:t>Lead efforts to reduce alcohol and drug misuse through education, research, advocacy, service delivery, and inter-agency/department coordination.</a:t>
            </a:r>
          </a:p>
          <a:p>
            <a:endParaRPr lang="en-US" sz="3000" i="1" dirty="0">
              <a:solidFill>
                <a:schemeClr val="tx1"/>
              </a:solidFill>
            </a:endParaRPr>
          </a:p>
        </p:txBody>
      </p:sp>
      <p:pic>
        <p:nvPicPr>
          <p:cNvPr id="5" name="Picture 4"/>
          <p:cNvPicPr>
            <a:picLocks noChangeAspect="1"/>
          </p:cNvPicPr>
          <p:nvPr/>
        </p:nvPicPr>
        <p:blipFill rotWithShape="1">
          <a:blip r:embed="rId4"/>
          <a:srcRect l="16249" t="14835" r="51791" b="7327"/>
          <a:stretch/>
        </p:blipFill>
        <p:spPr>
          <a:xfrm>
            <a:off x="3781167" y="1446865"/>
            <a:ext cx="2010032" cy="2989212"/>
          </a:xfrm>
          <a:prstGeom prst="rect">
            <a:avLst/>
          </a:prstGeom>
        </p:spPr>
      </p:pic>
      <p:pic>
        <p:nvPicPr>
          <p:cNvPr id="6" name="Picture 5"/>
          <p:cNvPicPr>
            <a:picLocks noChangeAspect="1"/>
          </p:cNvPicPr>
          <p:nvPr/>
        </p:nvPicPr>
        <p:blipFill rotWithShape="1">
          <a:blip r:embed="rId5"/>
          <a:srcRect l="15169" t="14474" r="50777" b="7327"/>
          <a:stretch/>
        </p:blipFill>
        <p:spPr>
          <a:xfrm>
            <a:off x="5907430" y="3649363"/>
            <a:ext cx="2317502" cy="3208637"/>
          </a:xfrm>
          <a:prstGeom prst="rect">
            <a:avLst/>
          </a:prstGeom>
        </p:spPr>
      </p:pic>
      <p:grpSp>
        <p:nvGrpSpPr>
          <p:cNvPr id="7" name="Group 6"/>
          <p:cNvGrpSpPr/>
          <p:nvPr/>
        </p:nvGrpSpPr>
        <p:grpSpPr>
          <a:xfrm>
            <a:off x="8224932" y="4369680"/>
            <a:ext cx="3838992" cy="811920"/>
            <a:chOff x="3966698" y="162407"/>
            <a:chExt cx="7051908" cy="1279858"/>
          </a:xfrm>
        </p:grpSpPr>
        <p:sp>
          <p:nvSpPr>
            <p:cNvPr id="8" name="Round Same Side Corner Rectangle 7"/>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Drug Abuse Monitoring Survey (Prison Survey)</a:t>
              </a:r>
              <a:endParaRPr lang="en-US" sz="2100" kern="1200" dirty="0">
                <a:solidFill>
                  <a:schemeClr val="tx1"/>
                </a:solidFill>
                <a:latin typeface="Gill Sans MT" panose="020B0502020104020203" pitchFamily="34" charset="0"/>
              </a:endParaRPr>
            </a:p>
          </p:txBody>
        </p:sp>
      </p:grpSp>
      <p:grpSp>
        <p:nvGrpSpPr>
          <p:cNvPr id="11" name="Group 10"/>
          <p:cNvGrpSpPr/>
          <p:nvPr/>
        </p:nvGrpSpPr>
        <p:grpSpPr>
          <a:xfrm>
            <a:off x="5791199" y="1860765"/>
            <a:ext cx="5115698" cy="648150"/>
            <a:chOff x="3966698" y="162407"/>
            <a:chExt cx="7051908" cy="1279858"/>
          </a:xfrm>
        </p:grpSpPr>
        <p:sp>
          <p:nvSpPr>
            <p:cNvPr id="12" name="Round Same Side Corner Rectangle 11"/>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Public Perception of Substance Abuse/Misuse</a:t>
              </a:r>
              <a:endParaRPr lang="en-US" sz="2100" kern="1200"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1863822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953225" y="281150"/>
            <a:ext cx="8303740" cy="769441"/>
          </a:xfrm>
          <a:prstGeom prst="rect">
            <a:avLst/>
          </a:prstGeom>
          <a:noFill/>
        </p:spPr>
        <p:txBody>
          <a:bodyPr wrap="square" rtlCol="0">
            <a:spAutoFit/>
          </a:bodyPr>
          <a:lstStyle/>
          <a:p>
            <a:r>
              <a:rPr lang="en-US" sz="4400" dirty="0" smtClean="0"/>
              <a:t>DRUG MARKET</a:t>
            </a:r>
            <a:endParaRPr lang="en-US" sz="4400" dirty="0"/>
          </a:p>
        </p:txBody>
      </p:sp>
      <p:graphicFrame>
        <p:nvGraphicFramePr>
          <p:cNvPr id="5" name="Chart 4"/>
          <p:cNvGraphicFramePr/>
          <p:nvPr>
            <p:extLst>
              <p:ext uri="{D42A27DB-BD31-4B8C-83A1-F6EECF244321}">
                <p14:modId xmlns:p14="http://schemas.microsoft.com/office/powerpoint/2010/main" val="1094337161"/>
              </p:ext>
            </p:extLst>
          </p:nvPr>
        </p:nvGraphicFramePr>
        <p:xfrm>
          <a:off x="504202" y="2392635"/>
          <a:ext cx="4811282" cy="3563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20631367"/>
              </p:ext>
            </p:extLst>
          </p:nvPr>
        </p:nvGraphicFramePr>
        <p:xfrm>
          <a:off x="6768270" y="2884546"/>
          <a:ext cx="5152030" cy="3473525"/>
        </p:xfrm>
        <a:graphic>
          <a:graphicData uri="http://schemas.openxmlformats.org/drawingml/2006/table">
            <a:tbl>
              <a:tblPr firstRow="1" firstCol="1" bandRow="1"/>
              <a:tblGrid>
                <a:gridCol w="2576015"/>
                <a:gridCol w="2576015"/>
              </a:tblGrid>
              <a:tr h="268670">
                <a:tc gridSpan="2">
                  <a:txBody>
                    <a:bodyPr/>
                    <a:lstStyle/>
                    <a:p>
                      <a:pPr marL="0" marR="0" algn="l">
                        <a:lnSpc>
                          <a:spcPct val="115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230289">
                <a:tc gridSpan="2">
                  <a:txBody>
                    <a:bodyPr/>
                    <a:lstStyle/>
                    <a:p>
                      <a:pPr marL="0" marR="0" algn="ctr">
                        <a:lnSpc>
                          <a:spcPct val="115000"/>
                        </a:lnSpc>
                        <a:spcBef>
                          <a:spcPts val="0"/>
                        </a:spcBef>
                        <a:spcAft>
                          <a:spcPts val="0"/>
                        </a:spcAft>
                      </a:pPr>
                      <a:r>
                        <a:rPr lang="en-US" sz="1200" b="1">
                          <a:effectLst/>
                          <a:latin typeface="Tw Cen MT" panose="020B0602020104020603" pitchFamily="34" charset="0"/>
                          <a:ea typeface="MS Gothic" panose="020B0609070205080204" pitchFamily="49" charset="-128"/>
                          <a:cs typeface="Times New Roman" panose="02020603050405020304" pitchFamily="18" charset="0"/>
                        </a:rPr>
                        <a:t>Other Drugs* Used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Acid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Hydromorphone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Aerosol spray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K2/ Synthetic Marijuana/Spice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PMingLiU"/>
                          <a:cs typeface="Times New Roman" panose="02020603050405020304" pitchFamily="18" charset="0"/>
                        </a:rPr>
                        <a:t>Barbiturates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Lean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PMingLiU"/>
                          <a:cs typeface="Times New Roman" panose="02020603050405020304" pitchFamily="18" charset="0"/>
                        </a:rPr>
                        <a:t>Bath Salts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Marley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60578">
                <a:tc>
                  <a:txBody>
                    <a:bodyPr/>
                    <a:lstStyle/>
                    <a:p>
                      <a:pPr marL="0" marR="0" algn="l">
                        <a:lnSpc>
                          <a:spcPct val="115000"/>
                        </a:lnSpc>
                        <a:spcBef>
                          <a:spcPts val="0"/>
                        </a:spcBef>
                        <a:spcAft>
                          <a:spcPts val="0"/>
                        </a:spcAft>
                      </a:pPr>
                      <a:r>
                        <a:rPr lang="en-US" sz="1200">
                          <a:effectLst/>
                          <a:latin typeface="Tw Cen MT" panose="020B0602020104020603" pitchFamily="34" charset="0"/>
                          <a:ea typeface="PMingLiU"/>
                          <a:cs typeface="Times New Roman" panose="02020603050405020304" pitchFamily="18" charset="0"/>
                        </a:rPr>
                        <a:t>Black coloured mix of dope and cocaine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Tw Cen MT" panose="020B0602020104020603" pitchFamily="34" charset="0"/>
                          <a:ea typeface="Calibri" panose="020F0502020204030204" pitchFamily="34" charset="0"/>
                          <a:cs typeface="Times New Roman" panose="02020603050405020304" pitchFamily="18" charset="0"/>
                        </a:rPr>
                        <a:t>MDA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Codeine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Calibri" panose="020F0502020204030204" pitchFamily="34" charset="0"/>
                          <a:cs typeface="Times New Roman" panose="02020603050405020304" pitchFamily="18" charset="0"/>
                        </a:rPr>
                        <a:t>Mushroom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Desomorphine (Krokodil)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Calibri" panose="020F0502020204030204" pitchFamily="34" charset="0"/>
                          <a:cs typeface="Times New Roman" panose="02020603050405020304" pitchFamily="18" charset="0"/>
                        </a:rPr>
                        <a:t>Parachutes (MDMA &amp; Crystal Meth)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Dimethltryptamine (DMT)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Salvia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Fentanyl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Calibri" panose="020F0502020204030204" pitchFamily="34" charset="0"/>
                          <a:cs typeface="Times New Roman" panose="02020603050405020304" pitchFamily="18" charset="0"/>
                        </a:rPr>
                        <a:t>Special 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Flakka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Calibri" panose="020F0502020204030204" pitchFamily="34" charset="0"/>
                          <a:cs typeface="Times New Roman" panose="02020603050405020304" pitchFamily="18" charset="0"/>
                        </a:rPr>
                        <a:t>Wet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289">
                <a:tc>
                  <a:txBody>
                    <a:bodyPr/>
                    <a:lstStyle/>
                    <a:p>
                      <a:pPr marL="0" marR="0" algn="l">
                        <a:lnSpc>
                          <a:spcPct val="115000"/>
                        </a:lnSpc>
                        <a:spcBef>
                          <a:spcPts val="0"/>
                        </a:spcBef>
                        <a:spcAft>
                          <a:spcPts val="0"/>
                        </a:spcAft>
                      </a:pPr>
                      <a:r>
                        <a:rPr lang="en-US" sz="1200">
                          <a:effectLst/>
                          <a:latin typeface="Tw Cen MT" panose="020B0602020104020603" pitchFamily="34" charset="0"/>
                          <a:ea typeface="MS Gothic" panose="020B0609070205080204" pitchFamily="49" charset="-128"/>
                          <a:cs typeface="Times New Roman" panose="02020603050405020304" pitchFamily="18" charset="0"/>
                        </a:rPr>
                        <a:t>Glue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Tw Cen MT" panose="020B0602020104020603" pitchFamily="34" charset="0"/>
                          <a:ea typeface="Calibri" panose="020F0502020204030204" pitchFamily="34" charset="0"/>
                          <a:cs typeface="Times New Roman" panose="02020603050405020304" pitchFamily="18" charset="0"/>
                        </a:rPr>
                        <a:t>Xanax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98">
                <a:tc gridSpan="2">
                  <a:txBody>
                    <a:bodyPr/>
                    <a:lstStyle/>
                    <a:p>
                      <a:pPr marL="0" marR="0" algn="l">
                        <a:lnSpc>
                          <a:spcPct val="115000"/>
                        </a:lnSpc>
                        <a:spcBef>
                          <a:spcPts val="30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r>
            </a:tbl>
          </a:graphicData>
        </a:graphic>
      </p:graphicFrame>
      <p:sp>
        <p:nvSpPr>
          <p:cNvPr id="6" name="Rectangle 5"/>
          <p:cNvSpPr/>
          <p:nvPr/>
        </p:nvSpPr>
        <p:spPr>
          <a:xfrm>
            <a:off x="1075162" y="1784544"/>
            <a:ext cx="4103589" cy="446276"/>
          </a:xfrm>
          <a:prstGeom prst="rect">
            <a:avLst/>
          </a:prstGeom>
        </p:spPr>
        <p:txBody>
          <a:bodyPr wrap="square">
            <a:spAutoFit/>
          </a:bodyPr>
          <a:lstStyle/>
          <a:p>
            <a:pPr algn="just">
              <a:lnSpc>
                <a:spcPct val="115000"/>
              </a:lnSpc>
              <a:spcBef>
                <a:spcPts val="1000"/>
              </a:spcBef>
            </a:pPr>
            <a:r>
              <a:rPr lang="en-US" sz="2000" dirty="0" smtClean="0">
                <a:latin typeface="Tw Cen MT" panose="020B0602020104020603" pitchFamily="34" charset="0"/>
                <a:ea typeface="Calibri" panose="020F0502020204030204" pitchFamily="34" charset="0"/>
                <a:cs typeface="Times New Roman" panose="02020603050405020304" pitchFamily="18" charset="0"/>
              </a:rPr>
              <a:t>Drug Market in Past Year and Month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p:nvPr/>
        </p:nvGrpSpPr>
        <p:grpSpPr>
          <a:xfrm>
            <a:off x="6768270" y="1720572"/>
            <a:ext cx="5152029" cy="954261"/>
            <a:chOff x="0" y="2423"/>
            <a:chExt cx="3966698" cy="1599823"/>
          </a:xfrm>
          <a:solidFill>
            <a:schemeClr val="bg2">
              <a:lumMod val="90000"/>
            </a:schemeClr>
          </a:solidFill>
        </p:grpSpPr>
        <p:sp>
          <p:nvSpPr>
            <p:cNvPr id="9" name="Rounded Rectangle 8"/>
            <p:cNvSpPr/>
            <p:nvPr/>
          </p:nvSpPr>
          <p:spPr>
            <a:xfrm>
              <a:off x="0" y="2423"/>
              <a:ext cx="3966698" cy="159982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8097" y="80520"/>
              <a:ext cx="3810504" cy="14436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latin typeface="Gill Sans MT" panose="020B0502020104020203" pitchFamily="34" charset="0"/>
              </a:endParaRPr>
            </a:p>
          </p:txBody>
        </p:sp>
      </p:grpSp>
      <p:sp>
        <p:nvSpPr>
          <p:cNvPr id="11" name="TextBox 10"/>
          <p:cNvSpPr txBox="1"/>
          <p:nvPr/>
        </p:nvSpPr>
        <p:spPr>
          <a:xfrm>
            <a:off x="7148837" y="1862188"/>
            <a:ext cx="4264352" cy="984885"/>
          </a:xfrm>
          <a:prstGeom prst="rect">
            <a:avLst/>
          </a:prstGeom>
          <a:noFill/>
        </p:spPr>
        <p:txBody>
          <a:bodyPr wrap="square" rtlCol="0">
            <a:spAutoFit/>
          </a:bodyPr>
          <a:lstStyle/>
          <a:p>
            <a:pPr algn="ctr"/>
            <a:r>
              <a:rPr lang="en-US" sz="2000" dirty="0" smtClean="0"/>
              <a:t>20.0% </a:t>
            </a:r>
            <a:r>
              <a:rPr lang="en-US" sz="2000" dirty="0" smtClean="0">
                <a:latin typeface="Tw Cen MT" panose="020B0602020104020603" pitchFamily="34" charset="0"/>
                <a:ea typeface="Calibri" panose="020F0502020204030204" pitchFamily="34" charset="0"/>
                <a:cs typeface="Times New Roman" panose="02020603050405020304" pitchFamily="18" charset="0"/>
              </a:rPr>
              <a:t>indicated </a:t>
            </a:r>
            <a:r>
              <a:rPr lang="en-US" sz="2000" dirty="0">
                <a:latin typeface="Tw Cen MT" panose="020B0602020104020603" pitchFamily="34" charset="0"/>
                <a:ea typeface="Calibri" panose="020F0502020204030204" pitchFamily="34" charset="0"/>
                <a:cs typeface="Times New Roman" panose="02020603050405020304" pitchFamily="18" charset="0"/>
              </a:rPr>
              <a:t>they had “</a:t>
            </a:r>
            <a:r>
              <a:rPr lang="en-US" sz="2000" i="1" dirty="0">
                <a:latin typeface="Tw Cen MT" panose="020B0602020104020603" pitchFamily="34" charset="0"/>
                <a:ea typeface="Calibri" panose="020F0502020204030204" pitchFamily="34" charset="0"/>
                <a:cs typeface="Times New Roman" panose="02020603050405020304" pitchFamily="18" charset="0"/>
              </a:rPr>
              <a:t>heard</a:t>
            </a:r>
            <a:r>
              <a:rPr lang="en-US" sz="2000" dirty="0">
                <a:latin typeface="Tw Cen MT" panose="020B0602020104020603" pitchFamily="34" charset="0"/>
                <a:ea typeface="Calibri" panose="020F0502020204030204" pitchFamily="34" charset="0"/>
                <a:cs typeface="Times New Roman" panose="02020603050405020304" pitchFamily="18" charset="0"/>
              </a:rPr>
              <a:t>” of other drugs being used on the street.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t>  </a:t>
            </a:r>
            <a:endParaRPr lang="en-US" dirty="0"/>
          </a:p>
        </p:txBody>
      </p:sp>
    </p:spTree>
    <p:extLst>
      <p:ext uri="{BB962C8B-B14F-4D97-AF65-F5344CB8AC3E}">
        <p14:creationId xmlns:p14="http://schemas.microsoft.com/office/powerpoint/2010/main" val="204698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955580" y="316201"/>
            <a:ext cx="8303740" cy="769441"/>
          </a:xfrm>
          <a:prstGeom prst="rect">
            <a:avLst/>
          </a:prstGeom>
          <a:noFill/>
        </p:spPr>
        <p:txBody>
          <a:bodyPr wrap="square" rtlCol="0">
            <a:spAutoFit/>
          </a:bodyPr>
          <a:lstStyle/>
          <a:p>
            <a:r>
              <a:rPr lang="en-US" sz="4400" dirty="0" smtClean="0"/>
              <a:t>DRUG ABUSE SCREENING TEST</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3648782036"/>
              </p:ext>
            </p:extLst>
          </p:nvPr>
        </p:nvGraphicFramePr>
        <p:xfrm>
          <a:off x="317532" y="2171284"/>
          <a:ext cx="5075667" cy="3355975"/>
        </p:xfrm>
        <a:graphic>
          <a:graphicData uri="http://schemas.openxmlformats.org/drawingml/2006/table">
            <a:tbl>
              <a:tblPr firstRow="1" firstCol="1" bandRow="1">
                <a:tableStyleId>{5C22544A-7EE6-4342-B048-85BDC9FD1C3A}</a:tableStyleId>
              </a:tblPr>
              <a:tblGrid>
                <a:gridCol w="1764269"/>
                <a:gridCol w="1764269"/>
                <a:gridCol w="1547129"/>
              </a:tblGrid>
              <a:tr h="792128">
                <a:tc gridSpan="3">
                  <a:txBody>
                    <a:bodyPr/>
                    <a:lstStyle/>
                    <a:p>
                      <a:pPr marL="0" marR="0" algn="r">
                        <a:lnSpc>
                          <a:spcPct val="115000"/>
                        </a:lnSpc>
                        <a:spcBef>
                          <a:spcPts val="0"/>
                        </a:spcBef>
                        <a:spcAft>
                          <a:spcPts val="0"/>
                        </a:spcAft>
                      </a:pPr>
                      <a:r>
                        <a:rPr lang="en-US" sz="1400" dirty="0" smtClean="0">
                          <a:effectLst/>
                        </a:rPr>
                        <a:t>Proportion </a:t>
                      </a:r>
                      <a:r>
                        <a:rPr lang="en-US" sz="1400" dirty="0">
                          <a:effectLst/>
                        </a:rPr>
                        <a:t>of Respondents by Level of Severity of Substance Abuse </a:t>
                      </a:r>
                    </a:p>
                    <a:p>
                      <a:pPr marL="0" marR="0" algn="r">
                        <a:lnSpc>
                          <a:spcPct val="115000"/>
                        </a:lnSpc>
                        <a:spcBef>
                          <a:spcPts val="0"/>
                        </a:spcBef>
                        <a:spcAft>
                          <a:spcPts val="0"/>
                        </a:spcAft>
                      </a:pPr>
                      <a:r>
                        <a:rPr lang="en-US" sz="1400" dirty="0">
                          <a:effectLst/>
                        </a:rPr>
                        <a:t>(n = 230)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359853">
                <a:tc>
                  <a:txBody>
                    <a:bodyPr/>
                    <a:lstStyle/>
                    <a:p>
                      <a:pPr marL="0" marR="0" algn="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b="1" dirty="0">
                          <a:effectLst/>
                        </a:rPr>
                        <a:t>LEVEL OF SEVERITY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b="1" dirty="0">
                          <a:effectLst/>
                        </a:rPr>
                        <a:t>% RESPONDENTS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9853">
                <a:tc>
                  <a:txBody>
                    <a:bodyPr/>
                    <a:lstStyle/>
                    <a:p>
                      <a:pPr marL="0" marR="0" algn="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rPr>
                        <a:t>None (0)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8620" algn="r">
                        <a:lnSpc>
                          <a:spcPct val="115000"/>
                        </a:lnSpc>
                        <a:spcBef>
                          <a:spcPts val="0"/>
                        </a:spcBef>
                        <a:spcAft>
                          <a:spcPts val="0"/>
                        </a:spcAft>
                      </a:pPr>
                      <a:r>
                        <a:rPr lang="en-US" sz="1400" dirty="0">
                          <a:effectLst/>
                        </a:rPr>
                        <a:t>20.4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9853">
                <a:tc>
                  <a:txBody>
                    <a:bodyPr/>
                    <a:lstStyle/>
                    <a:p>
                      <a:pPr marL="0" marR="0" algn="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rPr>
                        <a:t>Low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8620" algn="r">
                        <a:lnSpc>
                          <a:spcPct val="115000"/>
                        </a:lnSpc>
                        <a:spcBef>
                          <a:spcPts val="0"/>
                        </a:spcBef>
                        <a:spcAft>
                          <a:spcPts val="0"/>
                        </a:spcAft>
                      </a:pPr>
                      <a:r>
                        <a:rPr lang="en-US" sz="1400" dirty="0">
                          <a:effectLst/>
                        </a:rPr>
                        <a:t>34.3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9853">
                <a:tc rowSpan="3">
                  <a:txBody>
                    <a:bodyPr/>
                    <a:lstStyle/>
                    <a:p>
                      <a:pPr marL="0" marR="0" algn="r">
                        <a:lnSpc>
                          <a:spcPct val="115000"/>
                        </a:lnSpc>
                        <a:spcBef>
                          <a:spcPts val="0"/>
                        </a:spcBef>
                        <a:spcAft>
                          <a:spcPts val="0"/>
                        </a:spcAft>
                      </a:pPr>
                      <a:r>
                        <a:rPr lang="en-US" sz="1400" dirty="0">
                          <a:effectLst/>
                        </a:rPr>
                        <a:t>Substance </a:t>
                      </a:r>
                    </a:p>
                    <a:p>
                      <a:pPr marL="0" marR="0" algn="r">
                        <a:lnSpc>
                          <a:spcPct val="115000"/>
                        </a:lnSpc>
                        <a:spcBef>
                          <a:spcPts val="0"/>
                        </a:spcBef>
                        <a:spcAft>
                          <a:spcPts val="0"/>
                        </a:spcAft>
                      </a:pPr>
                      <a:r>
                        <a:rPr lang="en-US" sz="1400" dirty="0">
                          <a:effectLst/>
                        </a:rPr>
                        <a:t>abuse or </a:t>
                      </a:r>
                    </a:p>
                    <a:p>
                      <a:pPr marL="0" marR="0" algn="r">
                        <a:lnSpc>
                          <a:spcPct val="115000"/>
                        </a:lnSpc>
                        <a:spcBef>
                          <a:spcPts val="0"/>
                        </a:spcBef>
                        <a:spcAft>
                          <a:spcPts val="0"/>
                        </a:spcAft>
                      </a:pPr>
                      <a:r>
                        <a:rPr lang="en-US" sz="1400" dirty="0">
                          <a:effectLst/>
                        </a:rPr>
                        <a:t>dependence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rPr>
                        <a:t>Intermediate (6-10)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8620" algn="r">
                        <a:lnSpc>
                          <a:spcPct val="115000"/>
                        </a:lnSpc>
                        <a:spcBef>
                          <a:spcPts val="0"/>
                        </a:spcBef>
                        <a:spcAft>
                          <a:spcPts val="0"/>
                        </a:spcAft>
                      </a:pPr>
                      <a:r>
                        <a:rPr lang="en-US" sz="1400" dirty="0">
                          <a:effectLst/>
                        </a:rPr>
                        <a:t>24.3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9853">
                <a:tc vMerge="1">
                  <a:txBody>
                    <a:bodyPr/>
                    <a:lstStyle/>
                    <a:p>
                      <a:endParaRPr lang="en-US"/>
                    </a:p>
                  </a:txBody>
                  <a:tcPr/>
                </a:tc>
                <a:tc>
                  <a:txBody>
                    <a:bodyPr/>
                    <a:lstStyle/>
                    <a:p>
                      <a:pPr marL="0" marR="0" algn="r">
                        <a:lnSpc>
                          <a:spcPct val="115000"/>
                        </a:lnSpc>
                        <a:spcBef>
                          <a:spcPts val="0"/>
                        </a:spcBef>
                        <a:spcAft>
                          <a:spcPts val="0"/>
                        </a:spcAft>
                      </a:pPr>
                      <a:r>
                        <a:rPr lang="en-US" sz="1400">
                          <a:effectLst/>
                        </a:rPr>
                        <a:t>Substantial (11-15)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8620" algn="r">
                        <a:lnSpc>
                          <a:spcPct val="115000"/>
                        </a:lnSpc>
                        <a:spcBef>
                          <a:spcPts val="0"/>
                        </a:spcBef>
                        <a:spcAft>
                          <a:spcPts val="0"/>
                        </a:spcAft>
                      </a:pPr>
                      <a:r>
                        <a:rPr lang="en-US" sz="1400" dirty="0">
                          <a:effectLst/>
                        </a:rPr>
                        <a:t>13.5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4729">
                <a:tc vMerge="1">
                  <a:txBody>
                    <a:bodyPr/>
                    <a:lstStyle/>
                    <a:p>
                      <a:endParaRPr lang="en-US"/>
                    </a:p>
                  </a:txBody>
                  <a:tcPr/>
                </a:tc>
                <a:tc>
                  <a:txBody>
                    <a:bodyPr/>
                    <a:lstStyle/>
                    <a:p>
                      <a:pPr marL="0" marR="0" algn="r">
                        <a:lnSpc>
                          <a:spcPct val="115000"/>
                        </a:lnSpc>
                        <a:spcBef>
                          <a:spcPts val="0"/>
                        </a:spcBef>
                        <a:spcAft>
                          <a:spcPts val="0"/>
                        </a:spcAft>
                      </a:pPr>
                      <a:r>
                        <a:rPr lang="en-US" sz="1400">
                          <a:effectLst/>
                        </a:rPr>
                        <a:t>Severe (16-20)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88620" algn="r">
                        <a:lnSpc>
                          <a:spcPct val="115000"/>
                        </a:lnSpc>
                        <a:spcBef>
                          <a:spcPts val="0"/>
                        </a:spcBef>
                        <a:spcAft>
                          <a:spcPts val="0"/>
                        </a:spcAft>
                      </a:pPr>
                      <a:r>
                        <a:rPr lang="en-US" sz="1400" dirty="0">
                          <a:effectLst/>
                        </a:rPr>
                        <a:t>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9853">
                <a:tc gridSpan="3">
                  <a:txBody>
                    <a:bodyPr/>
                    <a:lstStyle/>
                    <a:p>
                      <a:pPr marL="0" marR="0" algn="just">
                        <a:lnSpc>
                          <a:spcPct val="115000"/>
                        </a:lnSpc>
                        <a:spcBef>
                          <a:spcPts val="0"/>
                        </a:spcBef>
                        <a:spcAft>
                          <a:spcPts val="0"/>
                        </a:spcAft>
                      </a:pPr>
                      <a:r>
                        <a:rPr lang="en-US" sz="1400" dirty="0">
                          <a:effectLst/>
                        </a:rPr>
                        <a:t>Note: </a:t>
                      </a:r>
                      <a:r>
                        <a:rPr lang="en-US" sz="1400" dirty="0" smtClean="0">
                          <a:effectLst/>
                        </a:rPr>
                        <a:t>not </a:t>
                      </a:r>
                      <a:r>
                        <a:rPr lang="en-US" sz="1400" dirty="0">
                          <a:effectLst/>
                        </a:rPr>
                        <a:t>stated </a:t>
                      </a:r>
                      <a:r>
                        <a:rPr lang="en-US" sz="1400" dirty="0" smtClean="0">
                          <a:effectLst/>
                        </a:rPr>
                        <a:t>responses were </a:t>
                      </a:r>
                      <a:r>
                        <a:rPr lang="en-US" sz="1400" dirty="0">
                          <a:effectLst/>
                        </a:rPr>
                        <a:t>not included in the table.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grpSp>
        <p:nvGrpSpPr>
          <p:cNvPr id="7" name="Group 6"/>
          <p:cNvGrpSpPr/>
          <p:nvPr/>
        </p:nvGrpSpPr>
        <p:grpSpPr>
          <a:xfrm>
            <a:off x="5393201" y="2945138"/>
            <a:ext cx="5115698" cy="512129"/>
            <a:chOff x="3966698" y="162407"/>
            <a:chExt cx="7051908" cy="1279858"/>
          </a:xfrm>
        </p:grpSpPr>
        <p:sp>
          <p:nvSpPr>
            <p:cNvPr id="8" name="Round Same Side Corner Rectangle 7"/>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endParaRPr lang="en-US" sz="2100" kern="1200" dirty="0">
                <a:solidFill>
                  <a:schemeClr val="tx1"/>
                </a:solidFill>
                <a:latin typeface="Gill Sans MT" panose="020B0502020104020203" pitchFamily="34" charset="0"/>
              </a:endParaRPr>
            </a:p>
          </p:txBody>
        </p:sp>
      </p:grpSp>
      <p:sp>
        <p:nvSpPr>
          <p:cNvPr id="2" name="Rectangle 1"/>
          <p:cNvSpPr/>
          <p:nvPr/>
        </p:nvSpPr>
        <p:spPr>
          <a:xfrm>
            <a:off x="5393200" y="2995761"/>
            <a:ext cx="3709862" cy="410882"/>
          </a:xfrm>
          <a:prstGeom prst="rect">
            <a:avLst/>
          </a:prstGeom>
        </p:spPr>
        <p:txBody>
          <a:bodyPr wrap="none">
            <a:spAutoFit/>
          </a:bodyPr>
          <a:lstStyle/>
          <a:p>
            <a:pPr algn="just">
              <a:lnSpc>
                <a:spcPct val="115000"/>
              </a:lnSpc>
              <a:spcAft>
                <a:spcPts val="1000"/>
              </a:spcAft>
            </a:pPr>
            <a:r>
              <a:rPr lang="en-US" dirty="0">
                <a:latin typeface="Tw Cen MT" panose="020B0602020104020603" pitchFamily="34" charset="0"/>
                <a:ea typeface="Calibri" panose="020F0502020204030204" pitchFamily="34" charset="0"/>
                <a:cs typeface="Times New Roman" panose="02020603050405020304" pitchFamily="18" charset="0"/>
              </a:rPr>
              <a:t>No substance abuse problems: 20.4% </a:t>
            </a:r>
          </a:p>
        </p:txBody>
      </p:sp>
      <p:grpSp>
        <p:nvGrpSpPr>
          <p:cNvPr id="10" name="Group 9"/>
          <p:cNvGrpSpPr/>
          <p:nvPr/>
        </p:nvGrpSpPr>
        <p:grpSpPr>
          <a:xfrm>
            <a:off x="5393200" y="3607818"/>
            <a:ext cx="5115698" cy="512129"/>
            <a:chOff x="3966698" y="162407"/>
            <a:chExt cx="7051908" cy="1279858"/>
          </a:xfrm>
        </p:grpSpPr>
        <p:sp>
          <p:nvSpPr>
            <p:cNvPr id="11" name="Round Same Side Corner Rectangle 10"/>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endParaRPr lang="en-US" sz="2100" kern="1200" dirty="0">
                <a:solidFill>
                  <a:schemeClr val="tx1"/>
                </a:solidFill>
                <a:latin typeface="Gill Sans MT" panose="020B0502020104020203" pitchFamily="34" charset="0"/>
              </a:endParaRPr>
            </a:p>
          </p:txBody>
        </p:sp>
      </p:grpSp>
      <p:sp>
        <p:nvSpPr>
          <p:cNvPr id="13" name="Rectangle 12"/>
          <p:cNvSpPr/>
          <p:nvPr/>
        </p:nvSpPr>
        <p:spPr>
          <a:xfrm>
            <a:off x="5347875" y="3692654"/>
            <a:ext cx="3855286" cy="410882"/>
          </a:xfrm>
          <a:prstGeom prst="rect">
            <a:avLst/>
          </a:prstGeom>
        </p:spPr>
        <p:txBody>
          <a:bodyPr wrap="none">
            <a:spAutoFit/>
          </a:bodyPr>
          <a:lstStyle/>
          <a:p>
            <a:pPr algn="just">
              <a:lnSpc>
                <a:spcPct val="115000"/>
              </a:lnSpc>
              <a:spcAft>
                <a:spcPts val="1000"/>
              </a:spcAft>
            </a:pPr>
            <a:r>
              <a:rPr lang="en-US" dirty="0">
                <a:latin typeface="Tw Cen MT" panose="020B0602020104020603" pitchFamily="34" charset="0"/>
                <a:ea typeface="Calibri" panose="020F0502020204030204" pitchFamily="34" charset="0"/>
                <a:cs typeface="Times New Roman" panose="02020603050405020304" pitchFamily="18" charset="0"/>
              </a:rPr>
              <a:t>Low substance abuse problems: 34.3%  </a:t>
            </a:r>
          </a:p>
        </p:txBody>
      </p:sp>
      <p:grpSp>
        <p:nvGrpSpPr>
          <p:cNvPr id="14" name="Group 13"/>
          <p:cNvGrpSpPr/>
          <p:nvPr/>
        </p:nvGrpSpPr>
        <p:grpSpPr>
          <a:xfrm>
            <a:off x="5393200" y="4330949"/>
            <a:ext cx="5115698" cy="512129"/>
            <a:chOff x="3966698" y="162407"/>
            <a:chExt cx="7051908" cy="1279858"/>
          </a:xfrm>
        </p:grpSpPr>
        <p:sp>
          <p:nvSpPr>
            <p:cNvPr id="15" name="Round Same Side Corner Rectangle 14"/>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endParaRPr lang="en-US" sz="2100" kern="1200" dirty="0">
                <a:solidFill>
                  <a:schemeClr val="tx1"/>
                </a:solidFill>
                <a:latin typeface="Gill Sans MT" panose="020B0502020104020203" pitchFamily="34" charset="0"/>
              </a:endParaRPr>
            </a:p>
          </p:txBody>
        </p:sp>
      </p:grpSp>
      <p:sp>
        <p:nvSpPr>
          <p:cNvPr id="17" name="Rectangle 16"/>
          <p:cNvSpPr/>
          <p:nvPr/>
        </p:nvSpPr>
        <p:spPr>
          <a:xfrm>
            <a:off x="5347875" y="4365618"/>
            <a:ext cx="5067413" cy="410882"/>
          </a:xfrm>
          <a:prstGeom prst="rect">
            <a:avLst/>
          </a:prstGeom>
        </p:spPr>
        <p:txBody>
          <a:bodyPr wrap="none">
            <a:spAutoFit/>
          </a:bodyPr>
          <a:lstStyle/>
          <a:p>
            <a:pPr algn="just">
              <a:lnSpc>
                <a:spcPct val="115000"/>
              </a:lnSpc>
              <a:spcAft>
                <a:spcPts val="1000"/>
              </a:spcAft>
            </a:pPr>
            <a:r>
              <a:rPr lang="en-US" dirty="0">
                <a:latin typeface="Tw Cen MT" panose="020B0602020104020603" pitchFamily="34" charset="0"/>
                <a:ea typeface="Calibri" panose="020F0502020204030204" pitchFamily="34" charset="0"/>
                <a:cs typeface="Times New Roman" panose="02020603050405020304" pitchFamily="18" charset="0"/>
              </a:rPr>
              <a:t>Intermediate to severe drug abuse problems: 45.2% </a:t>
            </a:r>
          </a:p>
        </p:txBody>
      </p:sp>
      <p:sp>
        <p:nvSpPr>
          <p:cNvPr id="18" name="Rectangle 17"/>
          <p:cNvSpPr/>
          <p:nvPr/>
        </p:nvSpPr>
        <p:spPr>
          <a:xfrm>
            <a:off x="5393200" y="2171284"/>
            <a:ext cx="6767878" cy="587853"/>
          </a:xfrm>
          <a:prstGeom prst="rect">
            <a:avLst/>
          </a:prstGeom>
        </p:spPr>
        <p:txBody>
          <a:bodyPr wrap="none">
            <a:spAutoFit/>
          </a:bodyPr>
          <a:lstStyle/>
          <a:p>
            <a:pPr algn="just">
              <a:lnSpc>
                <a:spcPct val="115000"/>
              </a:lnSpc>
              <a:spcAft>
                <a:spcPts val="1000"/>
              </a:spcAft>
            </a:pPr>
            <a:r>
              <a:rPr lang="en-US" sz="2800" dirty="0">
                <a:latin typeface="Tw Cen MT" panose="020B0602020104020603" pitchFamily="34" charset="0"/>
                <a:ea typeface="Calibri" panose="020F0502020204030204" pitchFamily="34" charset="0"/>
                <a:cs typeface="Times New Roman" panose="02020603050405020304" pitchFamily="18" charset="0"/>
              </a:rPr>
              <a:t>Prior to their current arrests and incarceration:</a:t>
            </a:r>
          </a:p>
        </p:txBody>
      </p:sp>
      <p:grpSp>
        <p:nvGrpSpPr>
          <p:cNvPr id="19" name="Group 18"/>
          <p:cNvGrpSpPr/>
          <p:nvPr/>
        </p:nvGrpSpPr>
        <p:grpSpPr>
          <a:xfrm>
            <a:off x="5723601" y="5022170"/>
            <a:ext cx="4556989" cy="1738717"/>
            <a:chOff x="1308958" y="1773514"/>
            <a:chExt cx="2267635" cy="1417272"/>
          </a:xfrm>
        </p:grpSpPr>
        <p:sp>
          <p:nvSpPr>
            <p:cNvPr id="20" name="Rounded Rectangle 19"/>
            <p:cNvSpPr/>
            <p:nvPr/>
          </p:nvSpPr>
          <p:spPr>
            <a:xfrm>
              <a:off x="1308958" y="1773514"/>
              <a:ext cx="2267635" cy="1417272"/>
            </a:xfrm>
            <a:prstGeom prst="roundRect">
              <a:avLst>
                <a:gd name="adj" fmla="val 10000"/>
              </a:avLst>
            </a:prstGeom>
            <a:ln>
              <a:solidFill>
                <a:srgbClr val="00B0F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1350468" y="1815024"/>
              <a:ext cx="2184615" cy="13342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algn="ctr">
                <a:lnSpc>
                  <a:spcPct val="115000"/>
                </a:lnSpc>
                <a:spcAft>
                  <a:spcPts val="1000"/>
                </a:spcAft>
              </a:pPr>
              <a:r>
                <a:rPr lang="en-US" sz="2400" dirty="0">
                  <a:latin typeface="Tw Cen MT" panose="020B0602020104020603" pitchFamily="34" charset="0"/>
                  <a:ea typeface="Calibri" panose="020F0502020204030204" pitchFamily="34" charset="0"/>
                  <a:cs typeface="Times New Roman" panose="02020603050405020304" pitchFamily="18" charset="0"/>
                </a:rPr>
                <a:t>About two out of every </a:t>
              </a:r>
              <a:r>
                <a:rPr lang="en-US" sz="2400" dirty="0" smtClean="0">
                  <a:latin typeface="Tw Cen MT" panose="020B0602020104020603" pitchFamily="34" charset="0"/>
                  <a:ea typeface="Calibri" panose="020F0502020204030204" pitchFamily="34" charset="0"/>
                  <a:cs typeface="Times New Roman" panose="02020603050405020304" pitchFamily="18" charset="0"/>
                </a:rPr>
                <a:t>five inmates, requires some </a:t>
              </a:r>
              <a:r>
                <a:rPr lang="en-US" sz="2400" dirty="0">
                  <a:latin typeface="Tw Cen MT" panose="020B0602020104020603" pitchFamily="34" charset="0"/>
                  <a:ea typeface="Calibri" panose="020F0502020204030204" pitchFamily="34" charset="0"/>
                  <a:cs typeface="Times New Roman" panose="02020603050405020304" pitchFamily="18" charset="0"/>
                </a:rPr>
                <a:t>type of assistance or intervention for substance abuse problems.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33108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888260" y="271291"/>
            <a:ext cx="8303740" cy="769441"/>
          </a:xfrm>
          <a:prstGeom prst="rect">
            <a:avLst/>
          </a:prstGeom>
          <a:noFill/>
        </p:spPr>
        <p:txBody>
          <a:bodyPr wrap="square" rtlCol="0">
            <a:spAutoFit/>
          </a:bodyPr>
          <a:lstStyle/>
          <a:p>
            <a:r>
              <a:rPr lang="en-US" sz="4400" dirty="0" smtClean="0"/>
              <a:t>GANG INVOLVEMENT</a:t>
            </a:r>
            <a:endParaRPr lang="en-US" sz="4400" dirty="0"/>
          </a:p>
        </p:txBody>
      </p:sp>
      <p:graphicFrame>
        <p:nvGraphicFramePr>
          <p:cNvPr id="5" name="Chart 4"/>
          <p:cNvGraphicFramePr/>
          <p:nvPr>
            <p:extLst>
              <p:ext uri="{D42A27DB-BD31-4B8C-83A1-F6EECF244321}">
                <p14:modId xmlns:p14="http://schemas.microsoft.com/office/powerpoint/2010/main" val="1467258350"/>
              </p:ext>
            </p:extLst>
          </p:nvPr>
        </p:nvGraphicFramePr>
        <p:xfrm>
          <a:off x="6127335" y="2081464"/>
          <a:ext cx="5609587" cy="3413481"/>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344196" y="2582818"/>
            <a:ext cx="5039653" cy="2360570"/>
            <a:chOff x="0" y="2423"/>
            <a:chExt cx="3966698" cy="1599823"/>
          </a:xfrm>
          <a:solidFill>
            <a:schemeClr val="accent2">
              <a:lumMod val="40000"/>
              <a:lumOff val="60000"/>
            </a:schemeClr>
          </a:solidFill>
        </p:grpSpPr>
        <p:sp>
          <p:nvSpPr>
            <p:cNvPr id="11" name="Rounded Rectangle 10"/>
            <p:cNvSpPr/>
            <p:nvPr/>
          </p:nvSpPr>
          <p:spPr>
            <a:xfrm>
              <a:off x="0" y="2423"/>
              <a:ext cx="3966698" cy="159982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78097" y="80520"/>
              <a:ext cx="3810504" cy="14436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latin typeface="Gill Sans MT" panose="020B0502020104020203" pitchFamily="34" charset="0"/>
              </a:endParaRPr>
            </a:p>
          </p:txBody>
        </p:sp>
      </p:grpSp>
      <p:sp>
        <p:nvSpPr>
          <p:cNvPr id="13" name="Rounded Rectangle 4"/>
          <p:cNvSpPr/>
          <p:nvPr/>
        </p:nvSpPr>
        <p:spPr>
          <a:xfrm>
            <a:off x="710746" y="2848697"/>
            <a:ext cx="4306552" cy="22635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342900" indent="-342900" algn="ctr" defTabSz="1066800">
              <a:lnSpc>
                <a:spcPct val="90000"/>
              </a:lnSpc>
              <a:spcBef>
                <a:spcPct val="0"/>
              </a:spcBef>
              <a:spcAft>
                <a:spcPct val="35000"/>
              </a:spcAft>
              <a:buFont typeface="Arial" panose="020B0604020202020204" pitchFamily="34" charset="0"/>
              <a:buChar char="•"/>
            </a:pPr>
            <a:r>
              <a:rPr lang="en-US" sz="2400" kern="1200" dirty="0" smtClean="0">
                <a:solidFill>
                  <a:schemeClr val="tx1"/>
                </a:solidFill>
                <a:latin typeface="Gill Sans MT" panose="020B0502020104020203" pitchFamily="34" charset="0"/>
              </a:rPr>
              <a:t>20.4%</a:t>
            </a:r>
            <a:r>
              <a:rPr lang="en-US" sz="2400" dirty="0" smtClean="0">
                <a:latin typeface="Tw Cen MT" panose="020B0602020104020603" pitchFamily="34" charset="0"/>
                <a:ea typeface="Calibri" panose="020F0502020204030204" pitchFamily="34" charset="0"/>
                <a:cs typeface="Times New Roman" panose="02020603050405020304" pitchFamily="18" charset="0"/>
              </a:rPr>
              <a:t> (47) </a:t>
            </a:r>
            <a:r>
              <a:rPr lang="en-US" sz="2400" dirty="0">
                <a:latin typeface="Tw Cen MT" panose="020B0602020104020603" pitchFamily="34" charset="0"/>
                <a:ea typeface="Calibri" panose="020F0502020204030204" pitchFamily="34" charset="0"/>
                <a:cs typeface="Times New Roman" panose="02020603050405020304" pitchFamily="18" charset="0"/>
              </a:rPr>
              <a:t>admitted to having friends or family members belonging to a gang</a:t>
            </a:r>
            <a:r>
              <a:rPr lang="en-US" sz="2400" dirty="0" smtClean="0">
                <a:latin typeface="Tw Cen MT" panose="020B0602020104020603" pitchFamily="34" charset="0"/>
                <a:ea typeface="Calibri" panose="020F0502020204030204" pitchFamily="34" charset="0"/>
                <a:cs typeface="Times New Roman" panose="02020603050405020304" pitchFamily="18" charset="0"/>
              </a:rPr>
              <a:t>.</a:t>
            </a:r>
          </a:p>
          <a:p>
            <a:pPr marL="342900" indent="-342900" algn="ctr" defTabSz="1066800">
              <a:lnSpc>
                <a:spcPct val="90000"/>
              </a:lnSpc>
              <a:spcBef>
                <a:spcPct val="0"/>
              </a:spcBef>
              <a:spcAft>
                <a:spcPct val="35000"/>
              </a:spcAft>
              <a:buFont typeface="Arial" panose="020B0604020202020204" pitchFamily="34" charset="0"/>
              <a:buChar char="•"/>
            </a:pPr>
            <a:r>
              <a:rPr lang="en-US" sz="2400" dirty="0" smtClean="0">
                <a:latin typeface="Tw Cen MT" panose="020B0602020104020603" pitchFamily="34" charset="0"/>
                <a:ea typeface="Calibri" panose="020F0502020204030204" pitchFamily="34" charset="0"/>
                <a:cs typeface="Times New Roman" panose="02020603050405020304" pitchFamily="18" charset="0"/>
              </a:rPr>
              <a:t> </a:t>
            </a:r>
            <a:r>
              <a:rPr lang="en-US" sz="2400" dirty="0">
                <a:latin typeface="Tw Cen MT" panose="020B0602020104020603" pitchFamily="34" charset="0"/>
                <a:ea typeface="Calibri" panose="020F0502020204030204" pitchFamily="34" charset="0"/>
                <a:cs typeface="Times New Roman" panose="02020603050405020304" pitchFamily="18" charset="0"/>
              </a:rPr>
              <a:t>13.5% (31) of respondents admitted to belonging to a gang themselves. </a:t>
            </a:r>
            <a:endParaRPr lang="en-US" sz="2400" dirty="0"/>
          </a:p>
          <a:p>
            <a:pPr lvl="0" algn="ctr" defTabSz="1066800">
              <a:lnSpc>
                <a:spcPct val="90000"/>
              </a:lnSpc>
              <a:spcBef>
                <a:spcPct val="0"/>
              </a:spcBef>
              <a:spcAft>
                <a:spcPct val="35000"/>
              </a:spcAft>
              <a:buFont typeface="Arial" panose="020B0604020202020204" pitchFamily="34" charset="0"/>
              <a:buNone/>
            </a:pPr>
            <a:r>
              <a:rPr lang="en-US" sz="2400" kern="1200" dirty="0" smtClean="0">
                <a:solidFill>
                  <a:schemeClr val="tx1"/>
                </a:solidFill>
                <a:latin typeface="Gill Sans MT" panose="020B0502020104020203" pitchFamily="34" charset="0"/>
              </a:rPr>
              <a:t>  </a:t>
            </a:r>
            <a:endParaRPr lang="en-US" sz="2400" kern="12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898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Rectangle 2"/>
          <p:cNvSpPr txBox="1">
            <a:spLocks noChangeArrowheads="1"/>
          </p:cNvSpPr>
          <p:nvPr/>
        </p:nvSpPr>
        <p:spPr>
          <a:xfrm>
            <a:off x="2931887" y="182563"/>
            <a:ext cx="8678392"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ct val="20000"/>
              </a:spcBef>
              <a:defRPr/>
            </a:pPr>
            <a:r>
              <a:rPr lang="en-US" i="1" dirty="0">
                <a:latin typeface="Gill Sans MT" pitchFamily="34" charset="0"/>
              </a:rPr>
              <a:t>Thank You!</a:t>
            </a:r>
          </a:p>
        </p:txBody>
      </p:sp>
      <p:sp>
        <p:nvSpPr>
          <p:cNvPr id="6" name="Content Placeholder 2"/>
          <p:cNvSpPr txBox="1">
            <a:spLocks/>
          </p:cNvSpPr>
          <p:nvPr/>
        </p:nvSpPr>
        <p:spPr>
          <a:xfrm>
            <a:off x="606375" y="1628774"/>
            <a:ext cx="10995075" cy="4416749"/>
          </a:xfrm>
          <a:prstGeom prst="rect">
            <a:avLst/>
          </a:prstGeom>
        </p:spPr>
        <p:txBody>
          <a:bodyPr vert="horz" lIns="91440" tIns="45720" rIns="91440" bIns="45720" rtlCol="0">
            <a:normAutofit fontScale="92500" lnSpcReduction="20000"/>
          </a:bodyPr>
          <a:lstStyle/>
          <a:p>
            <a:pPr algn="ctr" defTabSz="457200">
              <a:spcBef>
                <a:spcPct val="20000"/>
              </a:spcBef>
              <a:defRPr/>
            </a:pPr>
            <a:endParaRPr lang="en-US" sz="4300" dirty="0">
              <a:solidFill>
                <a:prstClr val="white">
                  <a:tint val="75000"/>
                </a:prstClr>
              </a:solidFill>
              <a:latin typeface="Gill Sans MT" pitchFamily="34" charset="0"/>
            </a:endParaRPr>
          </a:p>
          <a:p>
            <a:pPr algn="r" defTabSz="457200">
              <a:spcBef>
                <a:spcPct val="20000"/>
              </a:spcBef>
              <a:defRPr/>
            </a:pPr>
            <a:r>
              <a:rPr lang="en-US" sz="7000" dirty="0">
                <a:solidFill>
                  <a:srgbClr val="92D050"/>
                </a:solidFill>
                <a:latin typeface="Gill Sans MT" pitchFamily="34" charset="0"/>
              </a:rPr>
              <a:t>		</a:t>
            </a:r>
            <a:r>
              <a:rPr lang="en-US" sz="7000" b="1" dirty="0" smtClean="0">
                <a:solidFill>
                  <a:srgbClr val="14ADAF"/>
                </a:solidFill>
                <a:latin typeface="Gill Sans MT" pitchFamily="34" charset="0"/>
              </a:rPr>
              <a:t>Questions</a:t>
            </a:r>
            <a:endParaRPr lang="en-US" sz="3200" dirty="0">
              <a:latin typeface="Gill Sans MT" pitchFamily="34" charset="0"/>
            </a:endParaRPr>
          </a:p>
          <a:p>
            <a:pPr algn="r" defTabSz="457200">
              <a:spcBef>
                <a:spcPct val="20000"/>
              </a:spcBef>
              <a:defRPr/>
            </a:pPr>
            <a:endParaRPr lang="en-US" sz="3200" dirty="0">
              <a:latin typeface="Gill Sans MT" pitchFamily="34" charset="0"/>
            </a:endParaRPr>
          </a:p>
          <a:p>
            <a:pPr algn="r" defTabSz="457200">
              <a:spcBef>
                <a:spcPct val="20000"/>
              </a:spcBef>
              <a:defRPr/>
            </a:pPr>
            <a:endParaRPr lang="en-US" sz="3200" dirty="0">
              <a:latin typeface="Gill Sans MT" pitchFamily="34" charset="0"/>
            </a:endParaRPr>
          </a:p>
          <a:p>
            <a:pPr algn="r" defTabSz="457200">
              <a:spcBef>
                <a:spcPct val="20000"/>
              </a:spcBef>
              <a:defRPr/>
            </a:pPr>
            <a:endParaRPr lang="en-US" sz="2400" b="1" dirty="0">
              <a:latin typeface="Gill Sans MT" pitchFamily="34" charset="0"/>
            </a:endParaRPr>
          </a:p>
          <a:p>
            <a:pPr algn="r" defTabSz="457200">
              <a:spcBef>
                <a:spcPct val="20000"/>
              </a:spcBef>
              <a:defRPr/>
            </a:pPr>
            <a:endParaRPr lang="en-US" sz="2400" b="1" dirty="0">
              <a:latin typeface="Gill Sans MT" pitchFamily="34" charset="0"/>
            </a:endParaRPr>
          </a:p>
          <a:p>
            <a:pPr algn="r" defTabSz="457200">
              <a:spcBef>
                <a:spcPct val="20000"/>
              </a:spcBef>
              <a:defRPr/>
            </a:pPr>
            <a:endParaRPr lang="en-US" sz="2400" b="1" dirty="0">
              <a:latin typeface="Gill Sans MT" pitchFamily="34" charset="0"/>
            </a:endParaRPr>
          </a:p>
          <a:p>
            <a:pPr algn="r" defTabSz="457200">
              <a:spcBef>
                <a:spcPct val="20000"/>
              </a:spcBef>
              <a:defRPr/>
            </a:pPr>
            <a:r>
              <a:rPr lang="en-US" sz="2400" b="1" dirty="0">
                <a:latin typeface="Gill Sans MT" pitchFamily="34" charset="0"/>
              </a:rPr>
              <a:t/>
            </a:r>
            <a:br>
              <a:rPr lang="en-US" sz="2400" b="1" dirty="0">
                <a:latin typeface="Gill Sans MT" pitchFamily="34" charset="0"/>
              </a:rPr>
            </a:br>
            <a:endParaRPr lang="en-US" sz="2400" dirty="0">
              <a:latin typeface="Gill Sans MT" pitchFamily="34" charset="0"/>
            </a:endParaRPr>
          </a:p>
        </p:txBody>
      </p:sp>
      <p:sp>
        <p:nvSpPr>
          <p:cNvPr id="7" name="Subtitle 2"/>
          <p:cNvSpPr txBox="1">
            <a:spLocks/>
          </p:cNvSpPr>
          <p:nvPr/>
        </p:nvSpPr>
        <p:spPr>
          <a:xfrm>
            <a:off x="6096000" y="3939670"/>
            <a:ext cx="5770189" cy="25120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ysClr val="windowText" lastClr="000000"/>
                </a:solidFill>
                <a:effectLst/>
                <a:uLnTx/>
                <a:uFillTx/>
                <a:latin typeface="Gill Sans MT" panose="020B0502020104020203" pitchFamily="34" charset="0"/>
                <a:ea typeface="+mn-ea"/>
                <a:cs typeface="+mn-cs"/>
              </a:rPr>
              <a:t>Princess Victoria Room, Fairmont Hamilton Princess Hotel</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dirty="0" smtClean="0">
                <a:solidFill>
                  <a:sysClr val="windowText" lastClr="000000"/>
                </a:solidFill>
                <a:latin typeface="Gill Sans MT" panose="020B0502020104020203" pitchFamily="34" charset="0"/>
              </a:rPr>
              <a:t>18</a:t>
            </a:r>
            <a:r>
              <a:rPr kumimoji="0" lang="en-US" sz="1600" b="1" i="0" u="none" strike="noStrike" kern="1200" cap="none" spc="0" normalizeH="0" baseline="30000" noProof="0" dirty="0" err="1" smtClean="0">
                <a:ln>
                  <a:noFill/>
                </a:ln>
                <a:solidFill>
                  <a:sysClr val="windowText" lastClr="000000"/>
                </a:solidFill>
                <a:effectLst/>
                <a:uLnTx/>
                <a:uFillTx/>
                <a:latin typeface="Gill Sans MT" panose="020B0502020104020203" pitchFamily="34" charset="0"/>
                <a:ea typeface="+mn-ea"/>
                <a:cs typeface="+mn-cs"/>
              </a:rPr>
              <a:t>th</a:t>
            </a:r>
            <a:r>
              <a:rPr kumimoji="0" lang="en-US" sz="1600" b="1" i="0" u="none" strike="noStrike" kern="1200" cap="none" spc="0" normalizeH="0" baseline="0" noProof="0" dirty="0" smtClean="0">
                <a:ln>
                  <a:noFill/>
                </a:ln>
                <a:solidFill>
                  <a:sysClr val="windowText" lastClr="000000"/>
                </a:solidFill>
                <a:effectLst/>
                <a:uLnTx/>
                <a:uFillTx/>
                <a:latin typeface="Gill Sans MT" panose="020B0502020104020203" pitchFamily="34" charset="0"/>
                <a:ea typeface="+mn-ea"/>
                <a:cs typeface="+mn-cs"/>
              </a:rPr>
              <a:t> &amp; 19</a:t>
            </a:r>
            <a:r>
              <a:rPr kumimoji="0" lang="en-US" sz="1600" b="1" i="0" u="none" strike="noStrike" kern="1200" cap="none" spc="0" normalizeH="0" baseline="30000" noProof="0" dirty="0" smtClean="0">
                <a:ln>
                  <a:noFill/>
                </a:ln>
                <a:solidFill>
                  <a:sysClr val="windowText" lastClr="000000"/>
                </a:solidFill>
                <a:effectLst/>
                <a:uLnTx/>
                <a:uFillTx/>
                <a:latin typeface="Gill Sans MT" panose="020B0502020104020203" pitchFamily="34" charset="0"/>
                <a:ea typeface="+mn-ea"/>
                <a:cs typeface="+mn-cs"/>
              </a:rPr>
              <a:t>th</a:t>
            </a:r>
            <a:r>
              <a:rPr kumimoji="0" lang="en-US" sz="1600" b="1" i="0" u="none" strike="noStrike" kern="1200" cap="none" spc="0" normalizeH="0" baseline="0" noProof="0" dirty="0" smtClean="0">
                <a:ln>
                  <a:noFill/>
                </a:ln>
                <a:solidFill>
                  <a:sysClr val="windowText" lastClr="000000"/>
                </a:solidFill>
                <a:effectLst/>
                <a:uLnTx/>
                <a:uFillTx/>
                <a:latin typeface="Gill Sans MT" panose="020B0502020104020203" pitchFamily="34" charset="0"/>
                <a:ea typeface="+mn-ea"/>
                <a:cs typeface="+mn-cs"/>
              </a:rPr>
              <a:t>, October 2018</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smtClean="0">
              <a:ln>
                <a:noFill/>
              </a:ln>
              <a:solidFill>
                <a:sysClr val="windowText" lastClr="000000"/>
              </a:solidFill>
              <a:effectLst/>
              <a:uLnTx/>
              <a:uFillTx/>
              <a:latin typeface="Gill Sans MT" panose="020B0502020104020203" pitchFamily="34" charset="0"/>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ysClr val="windowText" lastClr="000000"/>
                </a:solidFill>
                <a:effectLst/>
                <a:uLnTx/>
                <a:uFillTx/>
                <a:latin typeface="Gill Sans MT" panose="020B0502020104020203" pitchFamily="34" charset="0"/>
                <a:ea typeface="+mn-ea"/>
                <a:cs typeface="+mn-cs"/>
              </a:rPr>
              <a:t>Stephanie Tankard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none" strike="noStrike" kern="1200" cap="none" spc="0" normalizeH="0" baseline="0" noProof="0" dirty="0" smtClean="0">
                <a:ln>
                  <a:noFill/>
                </a:ln>
                <a:solidFill>
                  <a:sysClr val="windowText" lastClr="000000"/>
                </a:solidFill>
                <a:effectLst/>
                <a:uLnTx/>
                <a:uFillTx/>
                <a:latin typeface="Gill Sans MT" panose="020B0502020104020203" pitchFamily="34" charset="0"/>
                <a:ea typeface="+mn-ea"/>
                <a:cs typeface="+mn-cs"/>
              </a:rPr>
              <a:t>Research Officer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none" strike="noStrike" kern="1200" cap="none" spc="0" normalizeH="0" baseline="0" noProof="0" dirty="0" smtClean="0">
                <a:ln>
                  <a:noFill/>
                </a:ln>
                <a:solidFill>
                  <a:sysClr val="windowText" lastClr="000000"/>
                </a:solidFill>
                <a:effectLst/>
                <a:uLnTx/>
                <a:uFillTx/>
                <a:latin typeface="Gill Sans MT" panose="020B0502020104020203" pitchFamily="34" charset="0"/>
                <a:ea typeface="+mn-ea"/>
                <a:cs typeface="+mn-cs"/>
              </a:rPr>
              <a:t>DNDC</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50" b="1" i="1" u="none" strike="noStrike" kern="1200" cap="none" spc="0" normalizeH="0" baseline="0" noProof="0" dirty="0">
              <a:ln>
                <a:noFill/>
              </a:ln>
              <a:solidFill>
                <a:srgbClr val="800080"/>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42749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grpSp>
        <p:nvGrpSpPr>
          <p:cNvPr id="5" name="Group 4"/>
          <p:cNvGrpSpPr/>
          <p:nvPr/>
        </p:nvGrpSpPr>
        <p:grpSpPr>
          <a:xfrm>
            <a:off x="1844246" y="1668771"/>
            <a:ext cx="8915400" cy="1345669"/>
            <a:chOff x="0" y="0"/>
            <a:chExt cx="8915400" cy="1345669"/>
          </a:xfrm>
          <a:scene3d>
            <a:camera prst="orthographicFront"/>
            <a:lightRig rig="flat" dir="t"/>
          </a:scene3d>
        </p:grpSpPr>
        <p:sp>
          <p:nvSpPr>
            <p:cNvPr id="6" name="Rectangle 5"/>
            <p:cNvSpPr/>
            <p:nvPr/>
          </p:nvSpPr>
          <p:spPr>
            <a:xfrm>
              <a:off x="0" y="0"/>
              <a:ext cx="8915400" cy="1345669"/>
            </a:xfrm>
            <a:prstGeom prst="rect">
              <a:avLst/>
            </a:prstGeom>
            <a:sp3d z="-190500" extrusionH="12700" prstMaterial="plastic">
              <a:bevelT w="50800" h="50800"/>
            </a:sp3d>
          </p:spPr>
          <p:style>
            <a:lnRef idx="0">
              <a:schemeClr val="dk1">
                <a:hueOff val="0"/>
                <a:satOff val="0"/>
                <a:lumOff val="0"/>
                <a:alphaOff val="0"/>
              </a:schemeClr>
            </a:lnRef>
            <a:fillRef idx="2">
              <a:schemeClr val="accent5">
                <a:shade val="90000"/>
                <a:hueOff val="0"/>
                <a:satOff val="0"/>
                <a:lumOff val="0"/>
                <a:alphaOff val="0"/>
              </a:schemeClr>
            </a:fillRef>
            <a:effectRef idx="0">
              <a:schemeClr val="accent5">
                <a:shade val="90000"/>
                <a:hueOff val="0"/>
                <a:satOff val="0"/>
                <a:lumOff val="0"/>
                <a:alphaOff val="0"/>
              </a:schemeClr>
            </a:effectRef>
            <a:fontRef idx="minor">
              <a:schemeClr val="lt1">
                <a:hueOff val="0"/>
                <a:satOff val="0"/>
                <a:lumOff val="0"/>
                <a:alphaOff val="0"/>
              </a:schemeClr>
            </a:fontRef>
          </p:style>
        </p:sp>
        <p:sp>
          <p:nvSpPr>
            <p:cNvPr id="7" name="Rectangle 6"/>
            <p:cNvSpPr/>
            <p:nvPr/>
          </p:nvSpPr>
          <p:spPr>
            <a:xfrm>
              <a:off x="0" y="0"/>
              <a:ext cx="8915400" cy="1345669"/>
            </a:xfrm>
            <a:prstGeom prst="rect">
              <a:avLst/>
            </a:prstGeom>
            <a:sp3d z="-190500"/>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tabLst>
                  <a:tab pos="8693150" algn="l"/>
                </a:tabLst>
              </a:pPr>
              <a:r>
                <a:rPr lang="en-US" sz="2100" b="1" u="sng" kern="1200" dirty="0" smtClean="0"/>
                <a:t>Purpose:</a:t>
              </a:r>
              <a:r>
                <a:rPr lang="en-US" sz="2100" b="1" u="none" kern="1200" dirty="0" smtClean="0"/>
                <a:t> </a:t>
              </a:r>
              <a:r>
                <a:rPr lang="en-US" sz="2100" b="0" u="none" kern="1200" dirty="0" smtClean="0"/>
                <a:t>to inform policy makers on the public’s opinions and beliefs regarding prevention and treatment of substance abuse/misuse. It aims to identify characteristics and social factors that are associated with drug misuse and abuse. </a:t>
              </a:r>
              <a:endParaRPr lang="en-US" sz="2100" b="0" u="none" kern="1200" dirty="0"/>
            </a:p>
          </p:txBody>
        </p:sp>
      </p:grpSp>
      <p:grpSp>
        <p:nvGrpSpPr>
          <p:cNvPr id="8" name="Group 7"/>
          <p:cNvGrpSpPr/>
          <p:nvPr/>
        </p:nvGrpSpPr>
        <p:grpSpPr>
          <a:xfrm>
            <a:off x="1844245" y="3014440"/>
            <a:ext cx="2228849" cy="2825905"/>
            <a:chOff x="0" y="1345669"/>
            <a:chExt cx="2228849" cy="2825905"/>
          </a:xfrm>
          <a:scene3d>
            <a:camera prst="orthographicFront"/>
            <a:lightRig rig="flat" dir="t"/>
          </a:scene3d>
        </p:grpSpPr>
        <p:sp>
          <p:nvSpPr>
            <p:cNvPr id="9" name="Rectangle 8"/>
            <p:cNvSpPr/>
            <p:nvPr/>
          </p:nvSpPr>
          <p:spPr>
            <a:xfrm>
              <a:off x="0"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Rectangle 9"/>
            <p:cNvSpPr/>
            <p:nvPr/>
          </p:nvSpPr>
          <p:spPr>
            <a:xfrm>
              <a:off x="0" y="1345669"/>
              <a:ext cx="2228849"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u="sng" dirty="0" smtClean="0"/>
                <a:t>Method</a:t>
              </a:r>
              <a:r>
                <a:rPr lang="en-US" sz="2000" b="1" u="sng" kern="1200" dirty="0" smtClean="0"/>
                <a:t>:</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u="sng"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Computer assisted telephone method, using a web-based system called Survey Monkey.   </a:t>
              </a:r>
            </a:p>
          </p:txBody>
        </p:sp>
      </p:grpSp>
      <p:grpSp>
        <p:nvGrpSpPr>
          <p:cNvPr id="11" name="Group 10"/>
          <p:cNvGrpSpPr/>
          <p:nvPr/>
        </p:nvGrpSpPr>
        <p:grpSpPr>
          <a:xfrm>
            <a:off x="4034993" y="3014440"/>
            <a:ext cx="2228849" cy="2825905"/>
            <a:chOff x="2228850" y="1345669"/>
            <a:chExt cx="2228849" cy="2825905"/>
          </a:xfrm>
          <a:scene3d>
            <a:camera prst="orthographicFront"/>
            <a:lightRig rig="flat" dir="t"/>
          </a:scene3d>
        </p:grpSpPr>
        <p:sp>
          <p:nvSpPr>
            <p:cNvPr id="12" name="Rectangle 11"/>
            <p:cNvSpPr/>
            <p:nvPr/>
          </p:nvSpPr>
          <p:spPr>
            <a:xfrm>
              <a:off x="2228850"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1602711"/>
                <a:satOff val="-3255"/>
                <a:lumOff val="2092"/>
                <a:alphaOff val="0"/>
              </a:schemeClr>
            </a:fillRef>
            <a:effectRef idx="2">
              <a:schemeClr val="accent5">
                <a:hueOff val="1602711"/>
                <a:satOff val="-3255"/>
                <a:lumOff val="2092"/>
                <a:alphaOff val="0"/>
              </a:schemeClr>
            </a:effectRef>
            <a:fontRef idx="minor">
              <a:schemeClr val="lt1"/>
            </a:fontRef>
          </p:style>
        </p:sp>
        <p:sp>
          <p:nvSpPr>
            <p:cNvPr id="13" name="Rectangle 12"/>
            <p:cNvSpPr/>
            <p:nvPr/>
          </p:nvSpPr>
          <p:spPr>
            <a:xfrm>
              <a:off x="2228850" y="1345669"/>
              <a:ext cx="2228847"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t>Participation:</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The general public </a:t>
              </a:r>
            </a:p>
            <a:p>
              <a:pPr lvl="0" algn="ctr" defTabSz="889000">
                <a:lnSpc>
                  <a:spcPct val="90000"/>
                </a:lnSpc>
                <a:spcBef>
                  <a:spcPct val="0"/>
                </a:spcBef>
                <a:spcAft>
                  <a:spcPct val="35000"/>
                </a:spcAft>
              </a:pPr>
              <a:r>
                <a:rPr lang="en-US" sz="2000" kern="1200" dirty="0" smtClean="0"/>
                <a:t>Sampl</a:t>
              </a:r>
              <a:r>
                <a:rPr lang="en-US" sz="2000" dirty="0" smtClean="0"/>
                <a:t>e size=501</a:t>
              </a:r>
              <a:endParaRPr lang="en-US" sz="2000" kern="1200" dirty="0" smtClean="0"/>
            </a:p>
            <a:p>
              <a:pPr lvl="0" algn="ctr" defTabSz="889000">
                <a:lnSpc>
                  <a:spcPct val="90000"/>
                </a:lnSpc>
                <a:spcBef>
                  <a:spcPct val="0"/>
                </a:spcBef>
                <a:spcAft>
                  <a:spcPct val="35000"/>
                </a:spcAft>
              </a:pPr>
              <a:r>
                <a:rPr lang="en-US" sz="2000" dirty="0" smtClean="0"/>
                <a:t>16 years and older</a:t>
              </a: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p:txBody>
        </p:sp>
      </p:grpSp>
      <p:grpSp>
        <p:nvGrpSpPr>
          <p:cNvPr id="14" name="Group 13"/>
          <p:cNvGrpSpPr/>
          <p:nvPr/>
        </p:nvGrpSpPr>
        <p:grpSpPr>
          <a:xfrm>
            <a:off x="6244790" y="3014439"/>
            <a:ext cx="2343161" cy="2825905"/>
            <a:chOff x="4457700" y="1345669"/>
            <a:chExt cx="2228849" cy="2825905"/>
          </a:xfrm>
          <a:scene3d>
            <a:camera prst="orthographicFront"/>
            <a:lightRig rig="flat" dir="t"/>
          </a:scene3d>
        </p:grpSpPr>
        <p:sp>
          <p:nvSpPr>
            <p:cNvPr id="15" name="Rectangle 14"/>
            <p:cNvSpPr/>
            <p:nvPr/>
          </p:nvSpPr>
          <p:spPr>
            <a:xfrm>
              <a:off x="4457700"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3205422"/>
                <a:satOff val="-6509"/>
                <a:lumOff val="4183"/>
                <a:alphaOff val="0"/>
              </a:schemeClr>
            </a:fillRef>
            <a:effectRef idx="2">
              <a:schemeClr val="accent5">
                <a:hueOff val="3205422"/>
                <a:satOff val="-6509"/>
                <a:lumOff val="4183"/>
                <a:alphaOff val="0"/>
              </a:schemeClr>
            </a:effectRef>
            <a:fontRef idx="minor">
              <a:schemeClr val="lt1"/>
            </a:fontRef>
          </p:style>
        </p:sp>
        <p:sp>
          <p:nvSpPr>
            <p:cNvPr id="16" name="Rectangle 15"/>
            <p:cNvSpPr/>
            <p:nvPr/>
          </p:nvSpPr>
          <p:spPr>
            <a:xfrm>
              <a:off x="4457700" y="1345669"/>
              <a:ext cx="2228849"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t>Response Rate:</a:t>
              </a:r>
            </a:p>
            <a:p>
              <a:pPr lvl="0" algn="ctr" defTabSz="889000">
                <a:lnSpc>
                  <a:spcPct val="90000"/>
                </a:lnSpc>
                <a:spcBef>
                  <a:spcPct val="0"/>
                </a:spcBef>
                <a:spcAft>
                  <a:spcPct val="35000"/>
                </a:spcAft>
              </a:pPr>
              <a:endParaRPr lang="en-US" sz="2000" dirty="0" smtClean="0"/>
            </a:p>
            <a:p>
              <a:pPr lvl="0" algn="ctr" defTabSz="889000">
                <a:lnSpc>
                  <a:spcPct val="90000"/>
                </a:lnSpc>
                <a:spcBef>
                  <a:spcPct val="0"/>
                </a:spcBef>
                <a:spcAft>
                  <a:spcPct val="35000"/>
                </a:spcAft>
              </a:pPr>
              <a:r>
                <a:rPr lang="en-US" sz="2000" dirty="0" smtClean="0"/>
                <a:t>100% </a:t>
              </a: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  </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a:p>
          </p:txBody>
        </p:sp>
      </p:grpSp>
      <p:grpSp>
        <p:nvGrpSpPr>
          <p:cNvPr id="17" name="Group 16"/>
          <p:cNvGrpSpPr/>
          <p:nvPr/>
        </p:nvGrpSpPr>
        <p:grpSpPr>
          <a:xfrm>
            <a:off x="8568901" y="3014439"/>
            <a:ext cx="2190745" cy="2825905"/>
            <a:chOff x="6686550" y="1345669"/>
            <a:chExt cx="2228849" cy="2825905"/>
          </a:xfrm>
          <a:scene3d>
            <a:camera prst="orthographicFront"/>
            <a:lightRig rig="flat" dir="t"/>
          </a:scene3d>
        </p:grpSpPr>
        <p:sp>
          <p:nvSpPr>
            <p:cNvPr id="18" name="Rectangle 17"/>
            <p:cNvSpPr/>
            <p:nvPr/>
          </p:nvSpPr>
          <p:spPr>
            <a:xfrm>
              <a:off x="6686550" y="1345669"/>
              <a:ext cx="2228849" cy="282590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4808133"/>
                <a:satOff val="-9764"/>
                <a:lumOff val="6275"/>
                <a:alphaOff val="0"/>
              </a:schemeClr>
            </a:fillRef>
            <a:effectRef idx="2">
              <a:schemeClr val="accent5">
                <a:hueOff val="4808133"/>
                <a:satOff val="-9764"/>
                <a:lumOff val="6275"/>
                <a:alphaOff val="0"/>
              </a:schemeClr>
            </a:effectRef>
            <a:fontRef idx="minor">
              <a:schemeClr val="lt1"/>
            </a:fontRef>
          </p:style>
        </p:sp>
        <p:sp>
          <p:nvSpPr>
            <p:cNvPr id="19" name="Rectangle 18"/>
            <p:cNvSpPr/>
            <p:nvPr/>
          </p:nvSpPr>
          <p:spPr>
            <a:xfrm>
              <a:off x="6686550" y="1345669"/>
              <a:ext cx="2228849" cy="28259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t>Survey Administration:</a:t>
              </a:r>
            </a:p>
            <a:p>
              <a:pPr lvl="0" algn="ctr" defTabSz="889000">
                <a:lnSpc>
                  <a:spcPct val="90000"/>
                </a:lnSpc>
                <a:spcBef>
                  <a:spcPct val="0"/>
                </a:spcBef>
                <a:spcAft>
                  <a:spcPct val="35000"/>
                </a:spcAft>
              </a:pPr>
              <a:r>
                <a:rPr lang="en-US" sz="2000" kern="1200" dirty="0" smtClean="0"/>
                <a:t>March 21</a:t>
              </a:r>
              <a:r>
                <a:rPr lang="en-US" sz="2000" kern="1200" baseline="30000" dirty="0" smtClean="0"/>
                <a:t>st</a:t>
              </a:r>
              <a:r>
                <a:rPr lang="en-US" sz="2000" kern="1200" dirty="0" smtClean="0"/>
                <a:t> to March 28</a:t>
              </a:r>
              <a:r>
                <a:rPr lang="en-US" sz="2000" kern="1200" baseline="30000" dirty="0" smtClean="0"/>
                <a:t>th</a:t>
              </a:r>
              <a:r>
                <a:rPr lang="en-US" sz="2000" kern="1200" dirty="0" smtClean="0"/>
                <a:t> </a:t>
              </a:r>
            </a:p>
          </p:txBody>
        </p:sp>
      </p:grpSp>
      <p:sp>
        <p:nvSpPr>
          <p:cNvPr id="20" name="TextBox 19"/>
          <p:cNvSpPr txBox="1"/>
          <p:nvPr/>
        </p:nvSpPr>
        <p:spPr>
          <a:xfrm>
            <a:off x="3888260" y="266394"/>
            <a:ext cx="8303740" cy="769441"/>
          </a:xfrm>
          <a:prstGeom prst="rect">
            <a:avLst/>
          </a:prstGeom>
          <a:noFill/>
        </p:spPr>
        <p:txBody>
          <a:bodyPr wrap="square" rtlCol="0">
            <a:spAutoFit/>
          </a:bodyPr>
          <a:lstStyle/>
          <a:p>
            <a:r>
              <a:rPr lang="en-US" sz="4400" dirty="0" smtClean="0"/>
              <a:t>PUBLIC PERCEPTION SURVEY</a:t>
            </a:r>
            <a:endParaRPr lang="en-US" sz="4400" dirty="0"/>
          </a:p>
        </p:txBody>
      </p:sp>
    </p:spTree>
    <p:extLst>
      <p:ext uri="{BB962C8B-B14F-4D97-AF65-F5344CB8AC3E}">
        <p14:creationId xmlns:p14="http://schemas.microsoft.com/office/powerpoint/2010/main" val="4155926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4"/>
          <a:srcRect l="16249" t="14835" r="51791" b="7327"/>
          <a:stretch/>
        </p:blipFill>
        <p:spPr>
          <a:xfrm>
            <a:off x="321276" y="1482812"/>
            <a:ext cx="3591697" cy="4720281"/>
          </a:xfrm>
          <a:prstGeom prst="rect">
            <a:avLst/>
          </a:prstGeom>
        </p:spPr>
      </p:pic>
      <p:grpSp>
        <p:nvGrpSpPr>
          <p:cNvPr id="5" name="Group 4"/>
          <p:cNvGrpSpPr/>
          <p:nvPr/>
        </p:nvGrpSpPr>
        <p:grpSpPr>
          <a:xfrm>
            <a:off x="3931516" y="1489666"/>
            <a:ext cx="5115698" cy="512129"/>
            <a:chOff x="3966698" y="162407"/>
            <a:chExt cx="7051908" cy="1279858"/>
          </a:xfrm>
        </p:grpSpPr>
        <p:sp>
          <p:nvSpPr>
            <p:cNvPr id="6" name="Round Same Side Corner Rectangle 5"/>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Demographics</a:t>
              </a:r>
              <a:endParaRPr lang="en-US" sz="2100" kern="1200" dirty="0">
                <a:solidFill>
                  <a:schemeClr val="tx1"/>
                </a:solidFill>
                <a:latin typeface="Gill Sans MT" panose="020B0502020104020203" pitchFamily="34" charset="0"/>
              </a:endParaRPr>
            </a:p>
          </p:txBody>
        </p:sp>
      </p:grpSp>
      <p:grpSp>
        <p:nvGrpSpPr>
          <p:cNvPr id="10" name="Group 9"/>
          <p:cNvGrpSpPr/>
          <p:nvPr/>
        </p:nvGrpSpPr>
        <p:grpSpPr>
          <a:xfrm>
            <a:off x="3931516" y="2184489"/>
            <a:ext cx="5115698" cy="476333"/>
            <a:chOff x="3966698" y="162407"/>
            <a:chExt cx="7051908" cy="1279858"/>
          </a:xfrm>
        </p:grpSpPr>
        <p:sp>
          <p:nvSpPr>
            <p:cNvPr id="11" name="Round Same Side Corner Rectangle 10"/>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Concern and Awareness</a:t>
              </a:r>
              <a:endParaRPr lang="en-US" sz="2100" kern="1200" dirty="0">
                <a:solidFill>
                  <a:schemeClr val="tx1"/>
                </a:solidFill>
                <a:latin typeface="Gill Sans MT" panose="020B0502020104020203" pitchFamily="34" charset="0"/>
              </a:endParaRPr>
            </a:p>
          </p:txBody>
        </p:sp>
      </p:grpSp>
      <p:grpSp>
        <p:nvGrpSpPr>
          <p:cNvPr id="13" name="Group 12"/>
          <p:cNvGrpSpPr/>
          <p:nvPr/>
        </p:nvGrpSpPr>
        <p:grpSpPr>
          <a:xfrm>
            <a:off x="3931516" y="2879312"/>
            <a:ext cx="5115698" cy="481726"/>
            <a:chOff x="3966698" y="162407"/>
            <a:chExt cx="7051908" cy="1279858"/>
          </a:xfrm>
        </p:grpSpPr>
        <p:sp>
          <p:nvSpPr>
            <p:cNvPr id="14" name="Round Same Side Corner Rectangle 13"/>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Social and Retail Availability</a:t>
              </a:r>
              <a:endParaRPr lang="en-US" sz="2100" kern="1200" dirty="0">
                <a:solidFill>
                  <a:schemeClr val="tx1"/>
                </a:solidFill>
                <a:latin typeface="Gill Sans MT" panose="020B0502020104020203" pitchFamily="34" charset="0"/>
              </a:endParaRPr>
            </a:p>
          </p:txBody>
        </p:sp>
      </p:grpSp>
      <p:grpSp>
        <p:nvGrpSpPr>
          <p:cNvPr id="16" name="Group 15"/>
          <p:cNvGrpSpPr/>
          <p:nvPr/>
        </p:nvGrpSpPr>
        <p:grpSpPr>
          <a:xfrm>
            <a:off x="3931516" y="3574355"/>
            <a:ext cx="5115698" cy="470423"/>
            <a:chOff x="3966698" y="162407"/>
            <a:chExt cx="7051908" cy="1279858"/>
          </a:xfrm>
        </p:grpSpPr>
        <p:sp>
          <p:nvSpPr>
            <p:cNvPr id="17" name="Round Same Side Corner Rectangle 16"/>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Law Enforcement </a:t>
              </a:r>
              <a:endParaRPr lang="en-US" sz="2100" kern="1200" dirty="0">
                <a:solidFill>
                  <a:schemeClr val="tx1"/>
                </a:solidFill>
                <a:latin typeface="Gill Sans MT" panose="020B0502020104020203" pitchFamily="34" charset="0"/>
              </a:endParaRPr>
            </a:p>
          </p:txBody>
        </p:sp>
      </p:grpSp>
      <p:grpSp>
        <p:nvGrpSpPr>
          <p:cNvPr id="19" name="Group 18"/>
          <p:cNvGrpSpPr/>
          <p:nvPr/>
        </p:nvGrpSpPr>
        <p:grpSpPr>
          <a:xfrm>
            <a:off x="3931516" y="4277628"/>
            <a:ext cx="5115698" cy="475604"/>
            <a:chOff x="3966698" y="162407"/>
            <a:chExt cx="7051908" cy="1279858"/>
          </a:xfrm>
        </p:grpSpPr>
        <p:sp>
          <p:nvSpPr>
            <p:cNvPr id="20" name="Round Same Side Corner Rectangle 19"/>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Consequences of Drug Use </a:t>
              </a:r>
              <a:endParaRPr lang="en-US" sz="2100" kern="1200" dirty="0">
                <a:solidFill>
                  <a:schemeClr val="tx1"/>
                </a:solidFill>
                <a:latin typeface="Gill Sans MT" panose="020B0502020104020203" pitchFamily="34" charset="0"/>
              </a:endParaRPr>
            </a:p>
          </p:txBody>
        </p:sp>
      </p:grpSp>
      <p:grpSp>
        <p:nvGrpSpPr>
          <p:cNvPr id="22" name="Group 21"/>
          <p:cNvGrpSpPr/>
          <p:nvPr/>
        </p:nvGrpSpPr>
        <p:grpSpPr>
          <a:xfrm>
            <a:off x="3931516" y="5001132"/>
            <a:ext cx="5115698" cy="477030"/>
            <a:chOff x="3966698" y="162407"/>
            <a:chExt cx="7051908" cy="1279858"/>
          </a:xfrm>
        </p:grpSpPr>
        <p:sp>
          <p:nvSpPr>
            <p:cNvPr id="23" name="Round Same Side Corner Rectangle 22"/>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Substance Abuse-Treatment </a:t>
              </a:r>
              <a:endParaRPr lang="en-US" sz="2100" kern="1200" dirty="0">
                <a:solidFill>
                  <a:schemeClr val="tx1"/>
                </a:solidFill>
                <a:latin typeface="Gill Sans MT" panose="020B0502020104020203" pitchFamily="34" charset="0"/>
              </a:endParaRPr>
            </a:p>
          </p:txBody>
        </p:sp>
      </p:grpSp>
      <p:grpSp>
        <p:nvGrpSpPr>
          <p:cNvPr id="25" name="Group 24"/>
          <p:cNvGrpSpPr/>
          <p:nvPr/>
        </p:nvGrpSpPr>
        <p:grpSpPr>
          <a:xfrm>
            <a:off x="3931516" y="5721886"/>
            <a:ext cx="5115698" cy="481206"/>
            <a:chOff x="3966698" y="162407"/>
            <a:chExt cx="7051908" cy="1279858"/>
          </a:xfrm>
        </p:grpSpPr>
        <p:sp>
          <p:nvSpPr>
            <p:cNvPr id="26" name="Round Same Side Corner Rectangle 25"/>
            <p:cNvSpPr/>
            <p:nvPr/>
          </p:nvSpPr>
          <p:spPr>
            <a:xfrm rot="5400000">
              <a:off x="6852723" y="-2723618"/>
              <a:ext cx="1279858" cy="7051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4"/>
            <p:cNvSpPr/>
            <p:nvPr/>
          </p:nvSpPr>
          <p:spPr>
            <a:xfrm>
              <a:off x="3966698" y="224885"/>
              <a:ext cx="6989430" cy="1154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0" lvl="1" algn="l" defTabSz="933450">
                <a:lnSpc>
                  <a:spcPct val="90000"/>
                </a:lnSpc>
                <a:spcBef>
                  <a:spcPct val="0"/>
                </a:spcBef>
                <a:spcAft>
                  <a:spcPct val="15000"/>
                </a:spcAft>
              </a:pPr>
              <a:r>
                <a:rPr lang="en-US" sz="2100" kern="1200" dirty="0" smtClean="0">
                  <a:solidFill>
                    <a:schemeClr val="tx1"/>
                  </a:solidFill>
                  <a:latin typeface="Gill Sans MT" panose="020B0502020104020203" pitchFamily="34" charset="0"/>
                </a:rPr>
                <a:t>Substance Abuse-Prevention</a:t>
              </a:r>
              <a:endParaRPr lang="en-US" sz="2100" kern="1200" dirty="0">
                <a:solidFill>
                  <a:schemeClr val="tx1"/>
                </a:solidFill>
                <a:latin typeface="Gill Sans MT" panose="020B0502020104020203" pitchFamily="34" charset="0"/>
              </a:endParaRPr>
            </a:p>
          </p:txBody>
        </p:sp>
      </p:grpSp>
      <p:sp>
        <p:nvSpPr>
          <p:cNvPr id="28" name="TextBox 27"/>
          <p:cNvSpPr txBox="1"/>
          <p:nvPr/>
        </p:nvSpPr>
        <p:spPr>
          <a:xfrm>
            <a:off x="3931516" y="288458"/>
            <a:ext cx="8303740" cy="769441"/>
          </a:xfrm>
          <a:prstGeom prst="rect">
            <a:avLst/>
          </a:prstGeom>
          <a:noFill/>
        </p:spPr>
        <p:txBody>
          <a:bodyPr wrap="square" rtlCol="0">
            <a:spAutoFit/>
          </a:bodyPr>
          <a:lstStyle/>
          <a:p>
            <a:r>
              <a:rPr lang="en-US" sz="4400" dirty="0" smtClean="0"/>
              <a:t>SURVEY DESIGN</a:t>
            </a:r>
            <a:endParaRPr lang="en-US" sz="4400" dirty="0"/>
          </a:p>
        </p:txBody>
      </p:sp>
    </p:spTree>
    <p:extLst>
      <p:ext uri="{BB962C8B-B14F-4D97-AF65-F5344CB8AC3E}">
        <p14:creationId xmlns:p14="http://schemas.microsoft.com/office/powerpoint/2010/main" val="2708679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2" name="TextBox 1"/>
          <p:cNvSpPr txBox="1"/>
          <p:nvPr/>
        </p:nvSpPr>
        <p:spPr>
          <a:xfrm>
            <a:off x="3937839" y="290149"/>
            <a:ext cx="5552303" cy="769441"/>
          </a:xfrm>
          <a:prstGeom prst="rect">
            <a:avLst/>
          </a:prstGeom>
          <a:noFill/>
        </p:spPr>
        <p:txBody>
          <a:bodyPr wrap="square" rtlCol="0">
            <a:spAutoFit/>
          </a:bodyPr>
          <a:lstStyle/>
          <a:p>
            <a:r>
              <a:rPr lang="en-US" sz="4400" dirty="0" smtClean="0"/>
              <a:t>DEMOGRAPHICS</a:t>
            </a:r>
            <a:endParaRPr lang="en-US" sz="4400" dirty="0"/>
          </a:p>
        </p:txBody>
      </p:sp>
      <p:graphicFrame>
        <p:nvGraphicFramePr>
          <p:cNvPr id="5" name="Diagram 4"/>
          <p:cNvGraphicFramePr/>
          <p:nvPr>
            <p:extLst>
              <p:ext uri="{D42A27DB-BD31-4B8C-83A1-F6EECF244321}">
                <p14:modId xmlns:p14="http://schemas.microsoft.com/office/powerpoint/2010/main" val="1207422536"/>
              </p:ext>
            </p:extLst>
          </p:nvPr>
        </p:nvGraphicFramePr>
        <p:xfrm>
          <a:off x="609600" y="1555698"/>
          <a:ext cx="10987314" cy="4583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331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nvSpPr>
        <p:spPr>
          <a:xfrm>
            <a:off x="3888260" y="285414"/>
            <a:ext cx="8303740" cy="769441"/>
          </a:xfrm>
          <a:prstGeom prst="rect">
            <a:avLst/>
          </a:prstGeom>
          <a:noFill/>
        </p:spPr>
        <p:txBody>
          <a:bodyPr wrap="square" rtlCol="0">
            <a:spAutoFit/>
          </a:bodyPr>
          <a:lstStyle/>
          <a:p>
            <a:r>
              <a:rPr lang="en-US" sz="4400" dirty="0"/>
              <a:t>CONCERN </a:t>
            </a:r>
            <a:r>
              <a:rPr lang="en-US" sz="4400" dirty="0" smtClean="0"/>
              <a:t>AND AWARENESS</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2465824538"/>
              </p:ext>
            </p:extLst>
          </p:nvPr>
        </p:nvGraphicFramePr>
        <p:xfrm>
          <a:off x="3644197" y="3080709"/>
          <a:ext cx="5167164" cy="2692305"/>
        </p:xfrm>
        <a:graphic>
          <a:graphicData uri="http://schemas.openxmlformats.org/drawingml/2006/table">
            <a:tbl>
              <a:tblPr firstRow="1" bandRow="1">
                <a:tableStyleId>{3C2FFA5D-87B4-456A-9821-1D502468CF0F}</a:tableStyleId>
              </a:tblPr>
              <a:tblGrid>
                <a:gridCol w="2456915"/>
                <a:gridCol w="1367481"/>
                <a:gridCol w="1342768"/>
              </a:tblGrid>
              <a:tr h="538461">
                <a:tc>
                  <a:txBody>
                    <a:bodyPr/>
                    <a:lstStyle/>
                    <a:p>
                      <a:endParaRPr lang="en-US" dirty="0">
                        <a:solidFill>
                          <a:schemeClr val="tx1"/>
                        </a:solidFill>
                        <a:latin typeface="Gill Sans MT" panose="020B0502020104020203" pitchFamily="34" charset="0"/>
                      </a:endParaRPr>
                    </a:p>
                  </a:txBody>
                  <a:tcPr/>
                </a:tc>
                <a:tc>
                  <a:txBody>
                    <a:bodyPr/>
                    <a:lstStyle/>
                    <a:p>
                      <a:pPr algn="ctr"/>
                      <a:r>
                        <a:rPr lang="en-US" dirty="0" smtClean="0">
                          <a:solidFill>
                            <a:schemeClr val="tx1"/>
                          </a:solidFill>
                        </a:rPr>
                        <a:t>Alcohol</a:t>
                      </a:r>
                      <a:endParaRPr lang="en-US" b="1" dirty="0">
                        <a:solidFill>
                          <a:schemeClr val="tx1"/>
                        </a:solidFill>
                        <a:latin typeface="Gill Sans MT" panose="020B0502020104020203" pitchFamily="34" charset="0"/>
                      </a:endParaRPr>
                    </a:p>
                  </a:txBody>
                  <a:tcPr/>
                </a:tc>
                <a:tc>
                  <a:txBody>
                    <a:bodyPr/>
                    <a:lstStyle/>
                    <a:p>
                      <a:pPr algn="ctr"/>
                      <a:r>
                        <a:rPr lang="en-US" dirty="0" smtClean="0">
                          <a:solidFill>
                            <a:schemeClr val="tx1"/>
                          </a:solidFill>
                        </a:rPr>
                        <a:t>Drugs</a:t>
                      </a:r>
                      <a:endParaRPr lang="en-US" b="1" dirty="0">
                        <a:solidFill>
                          <a:schemeClr val="tx1"/>
                        </a:solidFill>
                        <a:latin typeface="Gill Sans MT" panose="020B0502020104020203" pitchFamily="34" charset="0"/>
                      </a:endParaRPr>
                    </a:p>
                  </a:txBody>
                  <a:tcPr/>
                </a:tc>
              </a:tr>
              <a:tr h="538461">
                <a:tc>
                  <a:txBody>
                    <a:bodyPr/>
                    <a:lstStyle/>
                    <a:p>
                      <a:r>
                        <a:rPr lang="en-US" dirty="0" smtClean="0"/>
                        <a:t>Not at</a:t>
                      </a:r>
                      <a:r>
                        <a:rPr lang="en-US" baseline="0" dirty="0" smtClean="0"/>
                        <a:t> all concerned</a:t>
                      </a:r>
                      <a:endParaRPr lang="en-US" dirty="0">
                        <a:latin typeface="Gill Sans MT" panose="020B0502020104020203" pitchFamily="34" charset="0"/>
                      </a:endParaRPr>
                    </a:p>
                  </a:txBody>
                  <a:tcPr/>
                </a:tc>
                <a:tc>
                  <a:txBody>
                    <a:bodyPr/>
                    <a:lstStyle/>
                    <a:p>
                      <a:pPr algn="ctr"/>
                      <a:r>
                        <a:rPr lang="en-US" dirty="0" smtClean="0"/>
                        <a:t>8.2</a:t>
                      </a:r>
                      <a:endParaRPr lang="en-US" dirty="0">
                        <a:latin typeface="Gill Sans MT" panose="020B0502020104020203" pitchFamily="34" charset="0"/>
                      </a:endParaRPr>
                    </a:p>
                  </a:txBody>
                  <a:tcPr/>
                </a:tc>
                <a:tc>
                  <a:txBody>
                    <a:bodyPr/>
                    <a:lstStyle/>
                    <a:p>
                      <a:pPr algn="ctr"/>
                      <a:r>
                        <a:rPr lang="en-US" dirty="0" smtClean="0"/>
                        <a:t>6.4</a:t>
                      </a:r>
                      <a:endParaRPr lang="en-US" dirty="0">
                        <a:latin typeface="Gill Sans MT" panose="020B0502020104020203" pitchFamily="34" charset="0"/>
                      </a:endParaRPr>
                    </a:p>
                  </a:txBody>
                  <a:tcPr/>
                </a:tc>
              </a:tr>
              <a:tr h="538461">
                <a:tc>
                  <a:txBody>
                    <a:bodyPr/>
                    <a:lstStyle/>
                    <a:p>
                      <a:r>
                        <a:rPr lang="en-US" dirty="0" smtClean="0"/>
                        <a:t>Somewhat concerned</a:t>
                      </a:r>
                      <a:endParaRPr lang="en-US" dirty="0">
                        <a:latin typeface="Gill Sans MT" panose="020B0502020104020203" pitchFamily="34" charset="0"/>
                      </a:endParaRPr>
                    </a:p>
                  </a:txBody>
                  <a:tcPr/>
                </a:tc>
                <a:tc>
                  <a:txBody>
                    <a:bodyPr/>
                    <a:lstStyle/>
                    <a:p>
                      <a:pPr algn="ctr"/>
                      <a:r>
                        <a:rPr lang="en-US" dirty="0" smtClean="0"/>
                        <a:t>14.5</a:t>
                      </a:r>
                      <a:endParaRPr lang="en-US" dirty="0">
                        <a:latin typeface="Gill Sans MT" panose="020B0502020104020203" pitchFamily="34" charset="0"/>
                      </a:endParaRPr>
                    </a:p>
                  </a:txBody>
                  <a:tcPr/>
                </a:tc>
                <a:tc>
                  <a:txBody>
                    <a:bodyPr/>
                    <a:lstStyle/>
                    <a:p>
                      <a:pPr algn="ctr"/>
                      <a:r>
                        <a:rPr lang="en-US" dirty="0" smtClean="0"/>
                        <a:t>15.9</a:t>
                      </a:r>
                      <a:endParaRPr lang="en-US" dirty="0">
                        <a:latin typeface="Gill Sans MT" panose="020B0502020104020203" pitchFamily="34" charset="0"/>
                      </a:endParaRPr>
                    </a:p>
                  </a:txBody>
                  <a:tcPr/>
                </a:tc>
              </a:tr>
              <a:tr h="538461">
                <a:tc>
                  <a:txBody>
                    <a:bodyPr/>
                    <a:lstStyle/>
                    <a:p>
                      <a:r>
                        <a:rPr lang="en-US" dirty="0" smtClean="0"/>
                        <a:t>Concerned</a:t>
                      </a:r>
                      <a:endParaRPr lang="en-US" dirty="0">
                        <a:latin typeface="Gill Sans MT" panose="020B0502020104020203" pitchFamily="34" charset="0"/>
                      </a:endParaRPr>
                    </a:p>
                  </a:txBody>
                  <a:tcPr/>
                </a:tc>
                <a:tc>
                  <a:txBody>
                    <a:bodyPr/>
                    <a:lstStyle/>
                    <a:p>
                      <a:pPr algn="ctr"/>
                      <a:r>
                        <a:rPr lang="en-US" dirty="0" smtClean="0"/>
                        <a:t>24.3</a:t>
                      </a:r>
                      <a:endParaRPr lang="en-US" dirty="0">
                        <a:latin typeface="Gill Sans MT" panose="020B0502020104020203" pitchFamily="34" charset="0"/>
                      </a:endParaRPr>
                    </a:p>
                  </a:txBody>
                  <a:tcPr/>
                </a:tc>
                <a:tc>
                  <a:txBody>
                    <a:bodyPr/>
                    <a:lstStyle/>
                    <a:p>
                      <a:pPr algn="ctr"/>
                      <a:r>
                        <a:rPr lang="en-US" dirty="0" smtClean="0"/>
                        <a:t>24.1</a:t>
                      </a:r>
                      <a:endParaRPr lang="en-US" dirty="0">
                        <a:latin typeface="Gill Sans MT" panose="020B0502020104020203" pitchFamily="34" charset="0"/>
                      </a:endParaRPr>
                    </a:p>
                  </a:txBody>
                  <a:tcPr/>
                </a:tc>
              </a:tr>
              <a:tr h="538461">
                <a:tc>
                  <a:txBody>
                    <a:bodyPr/>
                    <a:lstStyle/>
                    <a:p>
                      <a:r>
                        <a:rPr lang="en-US" dirty="0" smtClean="0"/>
                        <a:t>Very Concerned </a:t>
                      </a:r>
                      <a:endParaRPr lang="en-US" dirty="0">
                        <a:latin typeface="Gill Sans MT" panose="020B0502020104020203" pitchFamily="34" charset="0"/>
                      </a:endParaRPr>
                    </a:p>
                  </a:txBody>
                  <a:tcPr/>
                </a:tc>
                <a:tc>
                  <a:txBody>
                    <a:bodyPr/>
                    <a:lstStyle/>
                    <a:p>
                      <a:pPr algn="ctr"/>
                      <a:r>
                        <a:rPr lang="en-US" b="1" dirty="0" smtClean="0">
                          <a:solidFill>
                            <a:srgbClr val="FF0000"/>
                          </a:solidFill>
                        </a:rPr>
                        <a:t>52.9</a:t>
                      </a:r>
                      <a:endParaRPr lang="en-US" b="1" dirty="0">
                        <a:solidFill>
                          <a:srgbClr val="FF0000"/>
                        </a:solidFill>
                        <a:latin typeface="Gill Sans MT" panose="020B0502020104020203" pitchFamily="34" charset="0"/>
                      </a:endParaRPr>
                    </a:p>
                  </a:txBody>
                  <a:tcPr/>
                </a:tc>
                <a:tc>
                  <a:txBody>
                    <a:bodyPr/>
                    <a:lstStyle/>
                    <a:p>
                      <a:pPr algn="ctr"/>
                      <a:r>
                        <a:rPr lang="en-US" b="1" dirty="0" smtClean="0">
                          <a:solidFill>
                            <a:srgbClr val="FF0000"/>
                          </a:solidFill>
                        </a:rPr>
                        <a:t>53.6</a:t>
                      </a:r>
                      <a:endParaRPr lang="en-US" b="1" dirty="0">
                        <a:solidFill>
                          <a:srgbClr val="FF0000"/>
                        </a:solidFill>
                        <a:latin typeface="Gill Sans MT" panose="020B0502020104020203" pitchFamily="34" charset="0"/>
                      </a:endParaRPr>
                    </a:p>
                  </a:txBody>
                  <a:tcPr/>
                </a:tc>
              </a:tr>
            </a:tbl>
          </a:graphicData>
        </a:graphic>
      </p:graphicFrame>
      <p:sp>
        <p:nvSpPr>
          <p:cNvPr id="2" name="Rectangle 1"/>
          <p:cNvSpPr/>
          <p:nvPr/>
        </p:nvSpPr>
        <p:spPr>
          <a:xfrm>
            <a:off x="2932325" y="2634402"/>
            <a:ext cx="6590907" cy="369332"/>
          </a:xfrm>
          <a:prstGeom prst="rect">
            <a:avLst/>
          </a:prstGeom>
        </p:spPr>
        <p:txBody>
          <a:bodyPr wrap="none">
            <a:spAutoFit/>
          </a:bodyPr>
          <a:lstStyle/>
          <a:p>
            <a:r>
              <a:rPr lang="en-US" b="1" dirty="0">
                <a:latin typeface="Gill Sans MT" panose="020B0502020104020203" pitchFamily="34" charset="0"/>
              </a:rPr>
              <a:t>Concern for Drug and Alcohol Abuse in the </a:t>
            </a:r>
            <a:r>
              <a:rPr lang="en-US" b="1" dirty="0" smtClean="0">
                <a:latin typeface="Gill Sans MT" panose="020B0502020104020203" pitchFamily="34" charset="0"/>
              </a:rPr>
              <a:t>Community (%)</a:t>
            </a:r>
            <a:endParaRPr lang="en-US" b="1" dirty="0">
              <a:latin typeface="Gill Sans MT" panose="020B0502020104020203" pitchFamily="34" charset="0"/>
            </a:endParaRPr>
          </a:p>
        </p:txBody>
      </p:sp>
      <p:grpSp>
        <p:nvGrpSpPr>
          <p:cNvPr id="6" name="Group 5"/>
          <p:cNvGrpSpPr/>
          <p:nvPr/>
        </p:nvGrpSpPr>
        <p:grpSpPr>
          <a:xfrm>
            <a:off x="28154" y="1404846"/>
            <a:ext cx="5362832" cy="1146269"/>
            <a:chOff x="0" y="2423"/>
            <a:chExt cx="3966698" cy="1599823"/>
          </a:xfrm>
        </p:grpSpPr>
        <p:sp>
          <p:nvSpPr>
            <p:cNvPr id="7" name="Rounded Rectangle 6"/>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8097" y="80520"/>
              <a:ext cx="3810504" cy="1443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Alcohol is perceived to be the most abused/ misused substance in Bermuda (92.9%)</a:t>
              </a:r>
              <a:endParaRPr lang="en-US" sz="2400" kern="1200" dirty="0">
                <a:latin typeface="Gill Sans MT" panose="020B0502020104020203" pitchFamily="34" charset="0"/>
              </a:endParaRPr>
            </a:p>
          </p:txBody>
        </p:sp>
      </p:grpSp>
      <p:grpSp>
        <p:nvGrpSpPr>
          <p:cNvPr id="9" name="Group 8"/>
          <p:cNvGrpSpPr/>
          <p:nvPr/>
        </p:nvGrpSpPr>
        <p:grpSpPr>
          <a:xfrm>
            <a:off x="6758859" y="5934036"/>
            <a:ext cx="5362832" cy="842106"/>
            <a:chOff x="0" y="2423"/>
            <a:chExt cx="3966698" cy="1599823"/>
          </a:xfrm>
        </p:grpSpPr>
        <p:sp>
          <p:nvSpPr>
            <p:cNvPr id="10" name="Rounded Rectangle 9"/>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78097" y="80520"/>
              <a:ext cx="3810504" cy="144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Growing support for non-criminal penalties for cannabis use (60.0%)</a:t>
              </a:r>
              <a:endParaRPr lang="en-US" sz="2400" kern="1200" dirty="0">
                <a:latin typeface="Gill Sans MT" panose="020B0502020104020203" pitchFamily="34" charset="0"/>
              </a:endParaRPr>
            </a:p>
          </p:txBody>
        </p:sp>
      </p:grpSp>
      <p:grpSp>
        <p:nvGrpSpPr>
          <p:cNvPr id="12" name="Group 11"/>
          <p:cNvGrpSpPr/>
          <p:nvPr/>
        </p:nvGrpSpPr>
        <p:grpSpPr>
          <a:xfrm>
            <a:off x="6653274" y="1399373"/>
            <a:ext cx="5362832" cy="1044510"/>
            <a:chOff x="0" y="2423"/>
            <a:chExt cx="3966698" cy="1599823"/>
          </a:xfrm>
        </p:grpSpPr>
        <p:sp>
          <p:nvSpPr>
            <p:cNvPr id="13" name="Rounded Rectangle 12"/>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78097" y="80520"/>
              <a:ext cx="3810504" cy="144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Marijuana perceived as one of the top two substances most likely used by most age groups (78.0%)</a:t>
              </a:r>
              <a:endParaRPr lang="en-US" sz="2400" kern="1200" dirty="0">
                <a:latin typeface="Gill Sans MT" panose="020B0502020104020203" pitchFamily="34" charset="0"/>
              </a:endParaRPr>
            </a:p>
          </p:txBody>
        </p:sp>
      </p:grpSp>
      <p:grpSp>
        <p:nvGrpSpPr>
          <p:cNvPr id="15" name="Group 14"/>
          <p:cNvGrpSpPr/>
          <p:nvPr/>
        </p:nvGrpSpPr>
        <p:grpSpPr>
          <a:xfrm>
            <a:off x="28154" y="5891582"/>
            <a:ext cx="5362832" cy="869664"/>
            <a:chOff x="0" y="2423"/>
            <a:chExt cx="3966698" cy="1599823"/>
          </a:xfrm>
        </p:grpSpPr>
        <p:sp>
          <p:nvSpPr>
            <p:cNvPr id="16" name="Rounded Rectangle 15"/>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78097" y="80520"/>
              <a:ext cx="3810504" cy="144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People personally know others who used alcohol and marijuana (97.4%)</a:t>
              </a:r>
              <a:endParaRPr lang="en-US" sz="2400" kern="1200" dirty="0">
                <a:latin typeface="Gill Sans MT" panose="020B0502020104020203" pitchFamily="34" charset="0"/>
              </a:endParaRPr>
            </a:p>
          </p:txBody>
        </p:sp>
      </p:grpSp>
    </p:spTree>
    <p:extLst>
      <p:ext uri="{BB962C8B-B14F-4D97-AF65-F5344CB8AC3E}">
        <p14:creationId xmlns:p14="http://schemas.microsoft.com/office/powerpoint/2010/main" val="249075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238"/>
            <a:ext cx="12192000" cy="6858000"/>
          </a:xfrm>
          <a:prstGeom prst="rect">
            <a:avLst/>
          </a:prstGeom>
        </p:spPr>
      </p:pic>
      <p:graphicFrame>
        <p:nvGraphicFramePr>
          <p:cNvPr id="5" name="Diagram 4"/>
          <p:cNvGraphicFramePr/>
          <p:nvPr>
            <p:extLst>
              <p:ext uri="{D42A27DB-BD31-4B8C-83A1-F6EECF244321}">
                <p14:modId xmlns:p14="http://schemas.microsoft.com/office/powerpoint/2010/main" val="205669059"/>
              </p:ext>
            </p:extLst>
          </p:nvPr>
        </p:nvGraphicFramePr>
        <p:xfrm>
          <a:off x="-168678" y="1917615"/>
          <a:ext cx="5260845" cy="4858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3682313" y="2886565"/>
            <a:ext cx="4827373" cy="1323439"/>
          </a:xfrm>
          <a:prstGeom prst="rect">
            <a:avLst/>
          </a:prstGeom>
          <a:noFill/>
        </p:spPr>
        <p:txBody>
          <a:bodyPr wrap="square" rtlCol="0">
            <a:spAutoFit/>
          </a:bodyPr>
          <a:lstStyle/>
          <a:p>
            <a:pPr algn="ctr"/>
            <a:r>
              <a:rPr lang="en-US" sz="4000" b="1" dirty="0" smtClean="0"/>
              <a:t>Ease of Access to Substances (%)</a:t>
            </a:r>
            <a:endParaRPr lang="en-US" sz="4000" b="1" dirty="0"/>
          </a:p>
        </p:txBody>
      </p:sp>
      <p:sp>
        <p:nvSpPr>
          <p:cNvPr id="8" name="TextBox 7"/>
          <p:cNvSpPr txBox="1"/>
          <p:nvPr/>
        </p:nvSpPr>
        <p:spPr>
          <a:xfrm>
            <a:off x="-1" y="1381698"/>
            <a:ext cx="4827373" cy="523220"/>
          </a:xfrm>
          <a:prstGeom prst="rect">
            <a:avLst/>
          </a:prstGeom>
          <a:noFill/>
        </p:spPr>
        <p:txBody>
          <a:bodyPr wrap="square" rtlCol="0">
            <a:spAutoFit/>
          </a:bodyPr>
          <a:lstStyle/>
          <a:p>
            <a:pPr algn="ctr"/>
            <a:r>
              <a:rPr lang="en-US" sz="2800" b="1" dirty="0" smtClean="0"/>
              <a:t>Easy to Access(%)</a:t>
            </a:r>
            <a:endParaRPr lang="en-US" sz="2800" b="1" dirty="0"/>
          </a:p>
        </p:txBody>
      </p:sp>
      <p:sp>
        <p:nvSpPr>
          <p:cNvPr id="9" name="TextBox 8"/>
          <p:cNvSpPr txBox="1"/>
          <p:nvPr/>
        </p:nvSpPr>
        <p:spPr>
          <a:xfrm>
            <a:off x="3907046" y="278979"/>
            <a:ext cx="8303740" cy="769441"/>
          </a:xfrm>
          <a:prstGeom prst="rect">
            <a:avLst/>
          </a:prstGeom>
          <a:noFill/>
        </p:spPr>
        <p:txBody>
          <a:bodyPr wrap="square" rtlCol="0">
            <a:spAutoFit/>
          </a:bodyPr>
          <a:lstStyle/>
          <a:p>
            <a:r>
              <a:rPr lang="en-US" sz="4400" dirty="0"/>
              <a:t>SOCIAL AND RETAIL AVAILABILITY</a:t>
            </a:r>
          </a:p>
        </p:txBody>
      </p:sp>
      <p:graphicFrame>
        <p:nvGraphicFramePr>
          <p:cNvPr id="10" name="Diagram 9"/>
          <p:cNvGraphicFramePr/>
          <p:nvPr>
            <p:extLst>
              <p:ext uri="{D42A27DB-BD31-4B8C-83A1-F6EECF244321}">
                <p14:modId xmlns:p14="http://schemas.microsoft.com/office/powerpoint/2010/main" val="1856851195"/>
              </p:ext>
            </p:extLst>
          </p:nvPr>
        </p:nvGraphicFramePr>
        <p:xfrm>
          <a:off x="7099833" y="1930975"/>
          <a:ext cx="5260845" cy="48582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7364627" y="1394395"/>
            <a:ext cx="4827373" cy="523220"/>
          </a:xfrm>
          <a:prstGeom prst="rect">
            <a:avLst/>
          </a:prstGeom>
          <a:noFill/>
        </p:spPr>
        <p:txBody>
          <a:bodyPr wrap="square" rtlCol="0">
            <a:spAutoFit/>
          </a:bodyPr>
          <a:lstStyle/>
          <a:p>
            <a:pPr algn="ctr"/>
            <a:r>
              <a:rPr lang="en-US" sz="2800" b="1" dirty="0" smtClean="0"/>
              <a:t>Difficult to Access(%)</a:t>
            </a:r>
            <a:endParaRPr lang="en-US" sz="2800" b="1" dirty="0"/>
          </a:p>
        </p:txBody>
      </p:sp>
      <p:grpSp>
        <p:nvGrpSpPr>
          <p:cNvPr id="12" name="Group 11"/>
          <p:cNvGrpSpPr/>
          <p:nvPr/>
        </p:nvGrpSpPr>
        <p:grpSpPr>
          <a:xfrm>
            <a:off x="4170315" y="4692999"/>
            <a:ext cx="3966698" cy="1599823"/>
            <a:chOff x="0" y="2423"/>
            <a:chExt cx="3966698" cy="1599823"/>
          </a:xfrm>
          <a:solidFill>
            <a:schemeClr val="accent2">
              <a:lumMod val="75000"/>
            </a:schemeClr>
          </a:solidFill>
        </p:grpSpPr>
        <p:sp>
          <p:nvSpPr>
            <p:cNvPr id="13" name="Rounded Rectangle 12"/>
            <p:cNvSpPr/>
            <p:nvPr/>
          </p:nvSpPr>
          <p:spPr>
            <a:xfrm>
              <a:off x="0" y="2423"/>
              <a:ext cx="3966698" cy="159982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78097" y="80520"/>
              <a:ext cx="3810504" cy="14436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Legal substances can be obtained in an hour or less.</a:t>
              </a:r>
            </a:p>
            <a:p>
              <a:pPr lvl="0" algn="ctr" defTabSz="1066800">
                <a:lnSpc>
                  <a:spcPct val="90000"/>
                </a:lnSpc>
                <a:spcBef>
                  <a:spcPct val="0"/>
                </a:spcBef>
                <a:spcAft>
                  <a:spcPct val="35000"/>
                </a:spcAft>
              </a:pPr>
              <a:r>
                <a:rPr lang="en-US" sz="2400" dirty="0" smtClean="0">
                  <a:latin typeface="Gill Sans MT" panose="020B0502020104020203" pitchFamily="34" charset="0"/>
                </a:rPr>
                <a:t>Alcohol 95.1%</a:t>
              </a:r>
              <a:endParaRPr lang="en-US" sz="2400" kern="1200" dirty="0">
                <a:latin typeface="Gill Sans MT" panose="020B0502020104020203" pitchFamily="34" charset="0"/>
              </a:endParaRPr>
            </a:p>
          </p:txBody>
        </p:sp>
      </p:grpSp>
    </p:spTree>
    <p:extLst>
      <p:ext uri="{BB962C8B-B14F-4D97-AF65-F5344CB8AC3E}">
        <p14:creationId xmlns:p14="http://schemas.microsoft.com/office/powerpoint/2010/main" val="1176425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graphicFrame>
        <p:nvGraphicFramePr>
          <p:cNvPr id="5" name="Content Placeholder 9"/>
          <p:cNvGraphicFramePr>
            <a:graphicFrameLocks noGrp="1"/>
          </p:cNvGraphicFramePr>
          <p:nvPr>
            <p:ph idx="1"/>
            <p:extLst>
              <p:ext uri="{D42A27DB-BD31-4B8C-83A1-F6EECF244321}">
                <p14:modId xmlns:p14="http://schemas.microsoft.com/office/powerpoint/2010/main" val="3948369126"/>
              </p:ext>
            </p:extLst>
          </p:nvPr>
        </p:nvGraphicFramePr>
        <p:xfrm>
          <a:off x="5924938" y="1949697"/>
          <a:ext cx="5979885" cy="457171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915745" y="299180"/>
            <a:ext cx="6690182" cy="769441"/>
          </a:xfrm>
          <a:prstGeom prst="rect">
            <a:avLst/>
          </a:prstGeom>
          <a:noFill/>
        </p:spPr>
        <p:txBody>
          <a:bodyPr wrap="square" rtlCol="0">
            <a:spAutoFit/>
          </a:bodyPr>
          <a:lstStyle/>
          <a:p>
            <a:r>
              <a:rPr lang="en-US" sz="4400" dirty="0"/>
              <a:t>LAW ENFORCEMENT</a:t>
            </a:r>
          </a:p>
        </p:txBody>
      </p:sp>
      <p:sp>
        <p:nvSpPr>
          <p:cNvPr id="2" name="TextBox 1"/>
          <p:cNvSpPr txBox="1"/>
          <p:nvPr/>
        </p:nvSpPr>
        <p:spPr>
          <a:xfrm>
            <a:off x="5680271" y="1464905"/>
            <a:ext cx="6511729" cy="461665"/>
          </a:xfrm>
          <a:prstGeom prst="rect">
            <a:avLst/>
          </a:prstGeom>
          <a:noFill/>
        </p:spPr>
        <p:txBody>
          <a:bodyPr wrap="square" rtlCol="0">
            <a:spAutoFit/>
          </a:bodyPr>
          <a:lstStyle/>
          <a:p>
            <a:pPr algn="ctr"/>
            <a:r>
              <a:rPr lang="en-US" sz="2400" b="1" dirty="0" smtClean="0"/>
              <a:t>More Severe Legal Penalties for Drink Driving (%)</a:t>
            </a:r>
            <a:endParaRPr lang="en-US" sz="2400" b="1" dirty="0"/>
          </a:p>
        </p:txBody>
      </p:sp>
      <p:graphicFrame>
        <p:nvGraphicFramePr>
          <p:cNvPr id="7" name="Diagram 6"/>
          <p:cNvGraphicFramePr/>
          <p:nvPr>
            <p:extLst>
              <p:ext uri="{D42A27DB-BD31-4B8C-83A1-F6EECF244321}">
                <p14:modId xmlns:p14="http://schemas.microsoft.com/office/powerpoint/2010/main" val="445326841"/>
              </p:ext>
            </p:extLst>
          </p:nvPr>
        </p:nvGraphicFramePr>
        <p:xfrm>
          <a:off x="202529" y="1695738"/>
          <a:ext cx="5477741" cy="49643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46021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3888260" y="303568"/>
            <a:ext cx="8303740" cy="769441"/>
          </a:xfrm>
          <a:prstGeom prst="rect">
            <a:avLst/>
          </a:prstGeom>
          <a:noFill/>
        </p:spPr>
        <p:txBody>
          <a:bodyPr wrap="square" rtlCol="0">
            <a:spAutoFit/>
          </a:bodyPr>
          <a:lstStyle/>
          <a:p>
            <a:r>
              <a:rPr lang="en-US" sz="4400" dirty="0"/>
              <a:t>CONSEQUENCES OF DRUG USE</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19262601"/>
              </p:ext>
            </p:extLst>
          </p:nvPr>
        </p:nvGraphicFramePr>
        <p:xfrm>
          <a:off x="609600" y="3323248"/>
          <a:ext cx="10972800" cy="3342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p:cNvGrpSpPr/>
          <p:nvPr/>
        </p:nvGrpSpPr>
        <p:grpSpPr>
          <a:xfrm>
            <a:off x="609600" y="1673279"/>
            <a:ext cx="5362832" cy="1547716"/>
            <a:chOff x="0" y="2423"/>
            <a:chExt cx="3966698" cy="1599823"/>
          </a:xfrm>
        </p:grpSpPr>
        <p:sp>
          <p:nvSpPr>
            <p:cNvPr id="9" name="Rounded Rectangle 8"/>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78097" y="80520"/>
              <a:ext cx="3810504" cy="144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Ways Drug abuse is a serious problem/How abuser’s actions affect themselves &amp; others</a:t>
              </a:r>
              <a:endParaRPr lang="en-US" sz="2400" kern="1200" dirty="0">
                <a:latin typeface="Gill Sans MT" panose="020B0502020104020203" pitchFamily="34" charset="0"/>
              </a:endParaRPr>
            </a:p>
          </p:txBody>
        </p:sp>
      </p:grpSp>
      <p:grpSp>
        <p:nvGrpSpPr>
          <p:cNvPr id="11" name="Group 10"/>
          <p:cNvGrpSpPr/>
          <p:nvPr/>
        </p:nvGrpSpPr>
        <p:grpSpPr>
          <a:xfrm>
            <a:off x="6194854" y="1673279"/>
            <a:ext cx="5296929" cy="1579024"/>
            <a:chOff x="0" y="2423"/>
            <a:chExt cx="3966698" cy="1599823"/>
          </a:xfrm>
        </p:grpSpPr>
        <p:sp>
          <p:nvSpPr>
            <p:cNvPr id="12" name="Rounded Rectangle 11"/>
            <p:cNvSpPr/>
            <p:nvPr/>
          </p:nvSpPr>
          <p:spPr>
            <a:xfrm>
              <a:off x="0" y="2423"/>
              <a:ext cx="3966698" cy="15998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78097" y="80520"/>
              <a:ext cx="3810504" cy="1443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rPr>
                <a:t>How to support loved ones addicted to alcohol/drugs</a:t>
              </a:r>
              <a:endParaRPr lang="en-US" sz="2400" kern="1200" dirty="0">
                <a:latin typeface="Gill Sans MT" panose="020B0502020104020203" pitchFamily="34" charset="0"/>
              </a:endParaRPr>
            </a:p>
          </p:txBody>
        </p:sp>
      </p:grpSp>
    </p:spTree>
    <p:extLst>
      <p:ext uri="{BB962C8B-B14F-4D97-AF65-F5344CB8AC3E}">
        <p14:creationId xmlns:p14="http://schemas.microsoft.com/office/powerpoint/2010/main" val="1991883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3378</TotalTime>
  <Words>2340</Words>
  <Application>Microsoft Office PowerPoint</Application>
  <PresentationFormat>Widescreen</PresentationFormat>
  <Paragraphs>539</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Gothic</vt:lpstr>
      <vt:lpstr>Arial</vt:lpstr>
      <vt:lpstr>Calibri</vt:lpstr>
      <vt:lpstr>Calibri Light</vt:lpstr>
      <vt:lpstr>Gill Sans MT</vt:lpstr>
      <vt:lpstr>PMingLiU</vt:lpstr>
      <vt:lpstr>Symbol</vt:lpstr>
      <vt:lpstr>Times New Roman</vt:lpstr>
      <vt:lpstr>Tw Cen MT</vt:lpstr>
      <vt:lpstr>Office Theme</vt:lpstr>
      <vt:lpstr>Update on the  DNDC’s Survey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Bermuda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Tankard, Stephanie V.</dc:creator>
  <cp:lastModifiedBy>Tankard, Stephanie V.</cp:lastModifiedBy>
  <cp:revision>140</cp:revision>
  <cp:lastPrinted>2018-09-11T13:39:53Z</cp:lastPrinted>
  <dcterms:created xsi:type="dcterms:W3CDTF">2018-08-10T16:42:08Z</dcterms:created>
  <dcterms:modified xsi:type="dcterms:W3CDTF">2018-10-02T13:24:44Z</dcterms:modified>
</cp:coreProperties>
</file>